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32.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33.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1" r:id="rId4"/>
    <p:sldMasterId id="2147483648" r:id="rId5"/>
    <p:sldMasterId id="2147483851" r:id="rId6"/>
    <p:sldMasterId id="2147483849" r:id="rId7"/>
    <p:sldMasterId id="2147483893" r:id="rId8"/>
  </p:sldMasterIdLst>
  <p:notesMasterIdLst>
    <p:notesMasterId r:id="rId85"/>
  </p:notesMasterIdLst>
  <p:handoutMasterIdLst>
    <p:handoutMasterId r:id="rId86"/>
  </p:handoutMasterIdLst>
  <p:sldIdLst>
    <p:sldId id="340" r:id="rId9"/>
    <p:sldId id="444" r:id="rId10"/>
    <p:sldId id="263" r:id="rId11"/>
    <p:sldId id="447" r:id="rId12"/>
    <p:sldId id="446" r:id="rId13"/>
    <p:sldId id="448" r:id="rId14"/>
    <p:sldId id="449" r:id="rId15"/>
    <p:sldId id="450" r:id="rId16"/>
    <p:sldId id="451" r:id="rId17"/>
    <p:sldId id="452" r:id="rId18"/>
    <p:sldId id="453" r:id="rId19"/>
    <p:sldId id="454" r:id="rId20"/>
    <p:sldId id="463" r:id="rId21"/>
    <p:sldId id="472" r:id="rId22"/>
    <p:sldId id="480" r:id="rId23"/>
    <p:sldId id="479" r:id="rId24"/>
    <p:sldId id="478" r:id="rId25"/>
    <p:sldId id="477" r:id="rId26"/>
    <p:sldId id="476" r:id="rId27"/>
    <p:sldId id="481" r:id="rId28"/>
    <p:sldId id="482" r:id="rId29"/>
    <p:sldId id="483" r:id="rId30"/>
    <p:sldId id="484" r:id="rId31"/>
    <p:sldId id="485" r:id="rId32"/>
    <p:sldId id="486" r:id="rId33"/>
    <p:sldId id="487" r:id="rId34"/>
    <p:sldId id="455" r:id="rId35"/>
    <p:sldId id="464" r:id="rId36"/>
    <p:sldId id="494" r:id="rId37"/>
    <p:sldId id="495" r:id="rId38"/>
    <p:sldId id="496" r:id="rId39"/>
    <p:sldId id="492" r:id="rId40"/>
    <p:sldId id="456" r:id="rId41"/>
    <p:sldId id="465" r:id="rId42"/>
    <p:sldId id="497" r:id="rId43"/>
    <p:sldId id="498" r:id="rId44"/>
    <p:sldId id="499" r:id="rId45"/>
    <p:sldId id="500" r:id="rId46"/>
    <p:sldId id="501" r:id="rId47"/>
    <p:sldId id="502" r:id="rId48"/>
    <p:sldId id="457" r:id="rId49"/>
    <p:sldId id="466" r:id="rId50"/>
    <p:sldId id="503" r:id="rId51"/>
    <p:sldId id="505" r:id="rId52"/>
    <p:sldId id="506" r:id="rId53"/>
    <p:sldId id="504" r:id="rId54"/>
    <p:sldId id="507" r:id="rId55"/>
    <p:sldId id="508" r:id="rId56"/>
    <p:sldId id="509" r:id="rId57"/>
    <p:sldId id="458" r:id="rId58"/>
    <p:sldId id="467" r:id="rId59"/>
    <p:sldId id="510" r:id="rId60"/>
    <p:sldId id="511" r:id="rId61"/>
    <p:sldId id="512" r:id="rId62"/>
    <p:sldId id="513" r:id="rId63"/>
    <p:sldId id="514" r:id="rId64"/>
    <p:sldId id="515" r:id="rId65"/>
    <p:sldId id="516" r:id="rId66"/>
    <p:sldId id="460" r:id="rId67"/>
    <p:sldId id="468" r:id="rId68"/>
    <p:sldId id="517" r:id="rId69"/>
    <p:sldId id="519" r:id="rId70"/>
    <p:sldId id="520" r:id="rId71"/>
    <p:sldId id="518" r:id="rId72"/>
    <p:sldId id="521" r:id="rId73"/>
    <p:sldId id="461" r:id="rId74"/>
    <p:sldId id="469" r:id="rId75"/>
    <p:sldId id="522" r:id="rId76"/>
    <p:sldId id="523" r:id="rId77"/>
    <p:sldId id="524" r:id="rId78"/>
    <p:sldId id="528" r:id="rId79"/>
    <p:sldId id="525" r:id="rId80"/>
    <p:sldId id="526" r:id="rId81"/>
    <p:sldId id="527" r:id="rId82"/>
    <p:sldId id="462" r:id="rId83"/>
    <p:sldId id="470" r:id="rId84"/>
  </p:sldIdLst>
  <p:sldSz cx="12192000" cy="6858000"/>
  <p:notesSz cx="7315200" cy="9601200"/>
  <p:custDataLst>
    <p:tags r:id="rId87"/>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160" userDrawn="1">
          <p15:clr>
            <a:srgbClr val="A4A3A4"/>
          </p15:clr>
        </p15:guide>
        <p15:guide id="3"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01E1E"/>
    <a:srgbClr val="FFCD00"/>
    <a:srgbClr val="ED8B00"/>
    <a:srgbClr val="DB291C"/>
    <a:srgbClr val="FF9900"/>
    <a:srgbClr val="C00000"/>
    <a:srgbClr val="3C8A2E"/>
    <a:srgbClr val="DCDCDC"/>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35AA7A-D5C0-4AFC-A001-2A41B72CCED0}" v="1" dt="2021-12-01T07:50:26.994"/>
    <p1510:client id="{2E78EF7B-5C5C-493F-95C8-0749330E4CDD}" v="2" dt="2020-08-23T16:23:43.358"/>
    <p1510:client id="{9186AF21-3CB5-47BE-938E-277C832297CE}" v="13" dt="2020-08-22T21:12:09.588"/>
    <p1510:client id="{A75D3840-7E58-4F27-A38D-B3288D9CDB3A}" v="1" dt="2020-08-25T07:22:46.621"/>
    <p1510:client id="{CD952AEF-F6B7-452D-9D89-4A79B5CFCDE9}" v="6" dt="2020-08-23T08:04:22.127"/>
    <p1510:client id="{DFAF1608-E6FE-4CE2-999C-08604F8EA270}" v="1" dt="2021-12-01T05:31:53.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5" autoAdjust="0"/>
    <p:restoredTop sz="23584" autoAdjust="0"/>
  </p:normalViewPr>
  <p:slideViewPr>
    <p:cSldViewPr snapToGrid="0">
      <p:cViewPr varScale="1">
        <p:scale>
          <a:sx n="81" d="100"/>
          <a:sy n="81" d="100"/>
        </p:scale>
        <p:origin x="144" y="52"/>
      </p:cViewPr>
      <p:guideLst>
        <p:guide orient="horz" pos="2160"/>
        <p:guide pos="3840"/>
      </p:guideLst>
    </p:cSldViewPr>
  </p:slideViewPr>
  <p:notesTextViewPr>
    <p:cViewPr>
      <p:scale>
        <a:sx n="1" d="1"/>
        <a:sy n="1" d="1"/>
      </p:scale>
      <p:origin x="0" y="0"/>
    </p:cViewPr>
  </p:notesTextViewPr>
  <p:sorterViewPr>
    <p:cViewPr>
      <p:scale>
        <a:sx n="200" d="100"/>
        <a:sy n="200" d="100"/>
      </p:scale>
      <p:origin x="0" y="-132844"/>
    </p:cViewPr>
  </p:sorter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viewProps" Target="view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notesMaster" Target="notesMasters/notesMaster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tags" Target="tags/tag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 Yukesh Rajan" userId="S::yukec@deloitte.com::016ef1b4-cc7c-4c7f-8805-f0ab32ca0c71" providerId="AD" clId="Web-{1F26484C-9B37-426E-B505-01E9CB784D81}"/>
    <pc:docChg chg="modSld">
      <pc:chgData name="C, Yukesh Rajan" userId="S::yukec@deloitte.com::016ef1b4-cc7c-4c7f-8805-f0ab32ca0c71" providerId="AD" clId="Web-{1F26484C-9B37-426E-B505-01E9CB784D81}" dt="2020-08-23T07:59:26.021" v="1" actId="1076"/>
      <pc:docMkLst>
        <pc:docMk/>
      </pc:docMkLst>
      <pc:sldChg chg="modSp">
        <pc:chgData name="C, Yukesh Rajan" userId="S::yukec@deloitte.com::016ef1b4-cc7c-4c7f-8805-f0ab32ca0c71" providerId="AD" clId="Web-{1F26484C-9B37-426E-B505-01E9CB784D81}" dt="2020-08-23T07:59:26.021" v="1" actId="1076"/>
        <pc:sldMkLst>
          <pc:docMk/>
          <pc:sldMk cId="2746283008" sldId="470"/>
        </pc:sldMkLst>
        <pc:graphicFrameChg chg="mod">
          <ac:chgData name="C, Yukesh Rajan" userId="S::yukec@deloitte.com::016ef1b4-cc7c-4c7f-8805-f0ab32ca0c71" providerId="AD" clId="Web-{1F26484C-9B37-426E-B505-01E9CB784D81}" dt="2020-08-23T07:59:26.021" v="1" actId="1076"/>
          <ac:graphicFrameMkLst>
            <pc:docMk/>
            <pc:sldMk cId="2746283008" sldId="470"/>
            <ac:graphicFrameMk id="16" creationId="{05EFEC1F-77D4-4291-9991-927F2E91B823}"/>
          </ac:graphicFrameMkLst>
        </pc:graphicFrameChg>
      </pc:sldChg>
    </pc:docChg>
  </pc:docChgLst>
  <pc:docChgLst>
    <pc:chgData name="Singh, Mohit" userId="S::mohitsingh9@deloitte.com::9f0ebcf9-b8e8-4a5d-a102-39f2313c3b96" providerId="AD" clId="Web-{2E78EF7B-5C5C-493F-95C8-0749330E4CDD}"/>
    <pc:docChg chg="modSld">
      <pc:chgData name="Singh, Mohit" userId="S::mohitsingh9@deloitte.com::9f0ebcf9-b8e8-4a5d-a102-39f2313c3b96" providerId="AD" clId="Web-{2E78EF7B-5C5C-493F-95C8-0749330E4CDD}" dt="2020-08-23T16:23:43.358" v="1" actId="1076"/>
      <pc:docMkLst>
        <pc:docMk/>
      </pc:docMkLst>
      <pc:sldChg chg="modSp">
        <pc:chgData name="Singh, Mohit" userId="S::mohitsingh9@deloitte.com::9f0ebcf9-b8e8-4a5d-a102-39f2313c3b96" providerId="AD" clId="Web-{2E78EF7B-5C5C-493F-95C8-0749330E4CDD}" dt="2020-08-23T16:23:43.358" v="1" actId="1076"/>
        <pc:sldMkLst>
          <pc:docMk/>
          <pc:sldMk cId="1224926455" sldId="340"/>
        </pc:sldMkLst>
        <pc:picChg chg="mod">
          <ac:chgData name="Singh, Mohit" userId="S::mohitsingh9@deloitte.com::9f0ebcf9-b8e8-4a5d-a102-39f2313c3b96" providerId="AD" clId="Web-{2E78EF7B-5C5C-493F-95C8-0749330E4CDD}" dt="2020-08-23T16:23:43.358" v="1" actId="1076"/>
          <ac:picMkLst>
            <pc:docMk/>
            <pc:sldMk cId="1224926455" sldId="340"/>
            <ac:picMk id="18" creationId="{D09FF48B-3F22-421A-8122-E71459C27B8E}"/>
          </ac:picMkLst>
        </pc:picChg>
      </pc:sldChg>
    </pc:docChg>
  </pc:docChgLst>
  <pc:docChgLst>
    <pc:chgData name="Dutta, Mukul" userId="S::mudutta@deloitte.com::dc14181d-9fdd-4ff3-8127-3dee87d4179d" providerId="AD" clId="Web-{11778878-EB09-4CF9-ADA9-089FA88B4467}"/>
    <pc:docChg chg="modSld">
      <pc:chgData name="Dutta, Mukul" userId="S::mudutta@deloitte.com::dc14181d-9fdd-4ff3-8127-3dee87d4179d" providerId="AD" clId="Web-{11778878-EB09-4CF9-ADA9-089FA88B4467}" dt="2020-08-18T19:31:06.318" v="1" actId="1076"/>
      <pc:docMkLst>
        <pc:docMk/>
      </pc:docMkLst>
      <pc:sldChg chg="modSp">
        <pc:chgData name="Dutta, Mukul" userId="S::mudutta@deloitte.com::dc14181d-9fdd-4ff3-8127-3dee87d4179d" providerId="AD" clId="Web-{11778878-EB09-4CF9-ADA9-089FA88B4467}" dt="2020-08-18T19:31:06.318" v="1" actId="1076"/>
        <pc:sldMkLst>
          <pc:docMk/>
          <pc:sldMk cId="2338008872" sldId="263"/>
        </pc:sldMkLst>
        <pc:grpChg chg="mod">
          <ac:chgData name="Dutta, Mukul" userId="S::mudutta@deloitte.com::dc14181d-9fdd-4ff3-8127-3dee87d4179d" providerId="AD" clId="Web-{11778878-EB09-4CF9-ADA9-089FA88B4467}" dt="2020-08-18T19:31:06.318" v="1" actId="1076"/>
          <ac:grpSpMkLst>
            <pc:docMk/>
            <pc:sldMk cId="2338008872" sldId="263"/>
            <ac:grpSpMk id="12" creationId="{B544FBD9-47C1-42EF-8D17-1F46A7D2DACE}"/>
          </ac:grpSpMkLst>
        </pc:grpChg>
      </pc:sldChg>
    </pc:docChg>
  </pc:docChgLst>
  <pc:docChgLst>
    <pc:chgData name="Jose, Gary" userId="S::gajose@deloitte.com::50560aaa-fd03-4d89-8867-b2eedb705521" providerId="AD" clId="Web-{A75D3840-7E58-4F27-A38D-B3288D9CDB3A}"/>
    <pc:docChg chg="modSld">
      <pc:chgData name="Jose, Gary" userId="S::gajose@deloitte.com::50560aaa-fd03-4d89-8867-b2eedb705521" providerId="AD" clId="Web-{A75D3840-7E58-4F27-A38D-B3288D9CDB3A}" dt="2020-08-25T07:22:46.621" v="0" actId="20577"/>
      <pc:docMkLst>
        <pc:docMk/>
      </pc:docMkLst>
      <pc:sldChg chg="modSp">
        <pc:chgData name="Jose, Gary" userId="S::gajose@deloitte.com::50560aaa-fd03-4d89-8867-b2eedb705521" providerId="AD" clId="Web-{A75D3840-7E58-4F27-A38D-B3288D9CDB3A}" dt="2020-08-25T07:22:46.621" v="0" actId="20577"/>
        <pc:sldMkLst>
          <pc:docMk/>
          <pc:sldMk cId="2131176130" sldId="486"/>
        </pc:sldMkLst>
        <pc:spChg chg="mod">
          <ac:chgData name="Jose, Gary" userId="S::gajose@deloitte.com::50560aaa-fd03-4d89-8867-b2eedb705521" providerId="AD" clId="Web-{A75D3840-7E58-4F27-A38D-B3288D9CDB3A}" dt="2020-08-25T07:22:46.621" v="0" actId="20577"/>
          <ac:spMkLst>
            <pc:docMk/>
            <pc:sldMk cId="2131176130" sldId="486"/>
            <ac:spMk id="16" creationId="{9C62EA81-15FE-4D98-AE04-BFA7543D0DD3}"/>
          </ac:spMkLst>
        </pc:spChg>
      </pc:sldChg>
    </pc:docChg>
  </pc:docChgLst>
  <pc:docChgLst>
    <pc:chgData name="Mittal, Pranav" userId="S::pranmittal@deloitte.com::f72df537-4e8d-41f0-a20f-f302d843a8db" providerId="AD" clId="Web-{9186AF21-3CB5-47BE-938E-277C832297CE}"/>
    <pc:docChg chg="modSld">
      <pc:chgData name="Mittal, Pranav" userId="S::pranmittal@deloitte.com::f72df537-4e8d-41f0-a20f-f302d843a8db" providerId="AD" clId="Web-{9186AF21-3CB5-47BE-938E-277C832297CE}" dt="2020-08-22T21:11:27.775" v="4" actId="1076"/>
      <pc:docMkLst>
        <pc:docMk/>
      </pc:docMkLst>
      <pc:sldChg chg="modSp">
        <pc:chgData name="Mittal, Pranav" userId="S::pranmittal@deloitte.com::f72df537-4e8d-41f0-a20f-f302d843a8db" providerId="AD" clId="Web-{9186AF21-3CB5-47BE-938E-277C832297CE}" dt="2020-08-22T21:11:27.775" v="4" actId="1076"/>
        <pc:sldMkLst>
          <pc:docMk/>
          <pc:sldMk cId="2746283008" sldId="470"/>
        </pc:sldMkLst>
        <pc:graphicFrameChg chg="mod">
          <ac:chgData name="Mittal, Pranav" userId="S::pranmittal@deloitte.com::f72df537-4e8d-41f0-a20f-f302d843a8db" providerId="AD" clId="Web-{9186AF21-3CB5-47BE-938E-277C832297CE}" dt="2020-08-22T21:11:27.775" v="4" actId="1076"/>
          <ac:graphicFrameMkLst>
            <pc:docMk/>
            <pc:sldMk cId="2746283008" sldId="470"/>
            <ac:graphicFrameMk id="16" creationId="{05EFEC1F-77D4-4291-9991-927F2E91B823}"/>
          </ac:graphicFrameMkLst>
        </pc:graphicFrameChg>
        <pc:graphicFrameChg chg="mod">
          <ac:chgData name="Mittal, Pranav" userId="S::pranmittal@deloitte.com::f72df537-4e8d-41f0-a20f-f302d843a8db" providerId="AD" clId="Web-{9186AF21-3CB5-47BE-938E-277C832297CE}" dt="2020-08-22T21:11:14.790" v="2" actId="1076"/>
          <ac:graphicFrameMkLst>
            <pc:docMk/>
            <pc:sldMk cId="2746283008" sldId="470"/>
            <ac:graphicFrameMk id="18" creationId="{FC66BB9F-0960-456F-8FA8-A0BDE73B1118}"/>
          </ac:graphicFrameMkLst>
        </pc:graphicFrameChg>
      </pc:sldChg>
    </pc:docChg>
  </pc:docChgLst>
  <pc:docChgLst>
    <pc:chgData name="C, Yukesh Rajan" userId="016ef1b4-cc7c-4c7f-8805-f0ab32ca0c71" providerId="ADAL" clId="{CD952AEF-F6B7-452D-9D89-4A79B5CFCDE9}"/>
    <pc:docChg chg="modSld">
      <pc:chgData name="C, Yukesh Rajan" userId="016ef1b4-cc7c-4c7f-8805-f0ab32ca0c71" providerId="ADAL" clId="{CD952AEF-F6B7-452D-9D89-4A79B5CFCDE9}" dt="2020-08-23T08:04:22.127" v="2"/>
      <pc:docMkLst>
        <pc:docMk/>
      </pc:docMkLst>
      <pc:sldChg chg="modSp">
        <pc:chgData name="C, Yukesh Rajan" userId="016ef1b4-cc7c-4c7f-8805-f0ab32ca0c71" providerId="ADAL" clId="{CD952AEF-F6B7-452D-9D89-4A79B5CFCDE9}" dt="2020-08-23T08:04:22.127" v="2"/>
        <pc:sldMkLst>
          <pc:docMk/>
          <pc:sldMk cId="2746283008" sldId="470"/>
        </pc:sldMkLst>
        <pc:graphicFrameChg chg="mod">
          <ac:chgData name="C, Yukesh Rajan" userId="016ef1b4-cc7c-4c7f-8805-f0ab32ca0c71" providerId="ADAL" clId="{CD952AEF-F6B7-452D-9D89-4A79B5CFCDE9}" dt="2020-08-23T08:03:04.825" v="1"/>
          <ac:graphicFrameMkLst>
            <pc:docMk/>
            <pc:sldMk cId="2746283008" sldId="470"/>
            <ac:graphicFrameMk id="16" creationId="{05EFEC1F-77D4-4291-9991-927F2E91B823}"/>
          </ac:graphicFrameMkLst>
        </pc:graphicFrameChg>
        <pc:graphicFrameChg chg="mod">
          <ac:chgData name="C, Yukesh Rajan" userId="016ef1b4-cc7c-4c7f-8805-f0ab32ca0c71" providerId="ADAL" clId="{CD952AEF-F6B7-452D-9D89-4A79B5CFCDE9}" dt="2020-08-23T08:02:58.110" v="0"/>
          <ac:graphicFrameMkLst>
            <pc:docMk/>
            <pc:sldMk cId="2746283008" sldId="470"/>
            <ac:graphicFrameMk id="17" creationId="{1C35910D-CAE8-4D69-B051-C92C01BF9176}"/>
          </ac:graphicFrameMkLst>
        </pc:graphicFrameChg>
        <pc:graphicFrameChg chg="mod">
          <ac:chgData name="C, Yukesh Rajan" userId="016ef1b4-cc7c-4c7f-8805-f0ab32ca0c71" providerId="ADAL" clId="{CD952AEF-F6B7-452D-9D89-4A79B5CFCDE9}" dt="2020-08-23T08:04:22.127" v="2"/>
          <ac:graphicFrameMkLst>
            <pc:docMk/>
            <pc:sldMk cId="2746283008" sldId="470"/>
            <ac:graphicFrameMk id="18" creationId="{FC66BB9F-0960-456F-8FA8-A0BDE73B1118}"/>
          </ac:graphicFrameMkLst>
        </pc:graphicFrameChg>
      </pc:sldChg>
    </pc:docChg>
  </pc:docChgLst>
  <pc:docChgLst>
    <pc:chgData name="C, Yukesh Rajan" userId="S::yukec@deloitte.com::016ef1b4-cc7c-4c7f-8805-f0ab32ca0c71" providerId="AD" clId="Web-{9A34498E-47AA-4E0A-9AFF-5EC559AF057C}"/>
    <pc:docChg chg="modSld">
      <pc:chgData name="C, Yukesh Rajan" userId="S::yukec@deloitte.com::016ef1b4-cc7c-4c7f-8805-f0ab32ca0c71" providerId="AD" clId="Web-{9A34498E-47AA-4E0A-9AFF-5EC559AF057C}" dt="2020-08-21T17:16:44.471" v="2" actId="1076"/>
      <pc:docMkLst>
        <pc:docMk/>
      </pc:docMkLst>
      <pc:sldChg chg="modSp">
        <pc:chgData name="C, Yukesh Rajan" userId="S::yukec@deloitte.com::016ef1b4-cc7c-4c7f-8805-f0ab32ca0c71" providerId="AD" clId="Web-{9A34498E-47AA-4E0A-9AFF-5EC559AF057C}" dt="2020-08-21T17:16:44.471" v="2" actId="1076"/>
        <pc:sldMkLst>
          <pc:docMk/>
          <pc:sldMk cId="2746283008" sldId="470"/>
        </pc:sldMkLst>
        <pc:graphicFrameChg chg="mod">
          <ac:chgData name="C, Yukesh Rajan" userId="S::yukec@deloitte.com::016ef1b4-cc7c-4c7f-8805-f0ab32ca0c71" providerId="AD" clId="Web-{9A34498E-47AA-4E0A-9AFF-5EC559AF057C}" dt="2020-08-21T17:16:44.471" v="2" actId="1076"/>
          <ac:graphicFrameMkLst>
            <pc:docMk/>
            <pc:sldMk cId="2746283008" sldId="470"/>
            <ac:graphicFrameMk id="16" creationId="{05EFEC1F-77D4-4291-9991-927F2E91B823}"/>
          </ac:graphicFrameMkLst>
        </pc:graphicFrameChg>
        <pc:graphicFrameChg chg="mod">
          <ac:chgData name="C, Yukesh Rajan" userId="S::yukec@deloitte.com::016ef1b4-cc7c-4c7f-8805-f0ab32ca0c71" providerId="AD" clId="Web-{9A34498E-47AA-4E0A-9AFF-5EC559AF057C}" dt="2020-08-21T17:16:17.158" v="0" actId="1076"/>
          <ac:graphicFrameMkLst>
            <pc:docMk/>
            <pc:sldMk cId="2746283008" sldId="470"/>
            <ac:graphicFrameMk id="18" creationId="{FC66BB9F-0960-456F-8FA8-A0BDE73B1118}"/>
          </ac:graphicFrameMkLst>
        </pc:graphicFrameChg>
      </pc:sldChg>
    </pc:docChg>
  </pc:docChgLst>
  <pc:docChgLst>
    <pc:chgData name="Pavan Kumar Reddy, Uchala" userId="S::upavankumarreddy@deloitte.com::43e6b8e7-b5a8-4e3b-a0ad-928a5b8163da" providerId="AD" clId="Web-{DFAF1608-E6FE-4CE2-999C-08604F8EA270}"/>
    <pc:docChg chg="sldOrd">
      <pc:chgData name="Pavan Kumar Reddy, Uchala" userId="S::upavankumarreddy@deloitte.com::43e6b8e7-b5a8-4e3b-a0ad-928a5b8163da" providerId="AD" clId="Web-{DFAF1608-E6FE-4CE2-999C-08604F8EA270}" dt="2021-12-01T05:31:53.183" v="0"/>
      <pc:docMkLst>
        <pc:docMk/>
      </pc:docMkLst>
      <pc:sldChg chg="ord">
        <pc:chgData name="Pavan Kumar Reddy, Uchala" userId="S::upavankumarreddy@deloitte.com::43e6b8e7-b5a8-4e3b-a0ad-928a5b8163da" providerId="AD" clId="Web-{DFAF1608-E6FE-4CE2-999C-08604F8EA270}" dt="2021-12-01T05:31:53.183" v="0"/>
        <pc:sldMkLst>
          <pc:docMk/>
          <pc:sldMk cId="2338008872" sldId="263"/>
        </pc:sldMkLst>
      </pc:sldChg>
    </pc:docChg>
  </pc:docChgLst>
  <pc:docChgLst>
    <pc:chgData name="Adimulam, Sai Manasa" userId="S::saiadimulam@deloitte.com::8c35f1a0-aeca-4770-ab48-a003ec7eb386" providerId="AD" clId="Web-{4D6B8B03-DD19-4AB0-9E70-559B3EC32B54}"/>
    <pc:docChg chg="modSld">
      <pc:chgData name="Adimulam, Sai Manasa" userId="S::saiadimulam@deloitte.com::8c35f1a0-aeca-4770-ab48-a003ec7eb386" providerId="AD" clId="Web-{4D6B8B03-DD19-4AB0-9E70-559B3EC32B54}" dt="2020-08-23T09:09:45.354" v="0" actId="1076"/>
      <pc:docMkLst>
        <pc:docMk/>
      </pc:docMkLst>
      <pc:sldChg chg="modSp">
        <pc:chgData name="Adimulam, Sai Manasa" userId="S::saiadimulam@deloitte.com::8c35f1a0-aeca-4770-ab48-a003ec7eb386" providerId="AD" clId="Web-{4D6B8B03-DD19-4AB0-9E70-559B3EC32B54}" dt="2020-08-23T09:09:45.354" v="0" actId="1076"/>
        <pc:sldMkLst>
          <pc:docMk/>
          <pc:sldMk cId="2746283008" sldId="470"/>
        </pc:sldMkLst>
        <pc:graphicFrameChg chg="mod">
          <ac:chgData name="Adimulam, Sai Manasa" userId="S::saiadimulam@deloitte.com::8c35f1a0-aeca-4770-ab48-a003ec7eb386" providerId="AD" clId="Web-{4D6B8B03-DD19-4AB0-9E70-559B3EC32B54}" dt="2020-08-23T09:09:45.354" v="0" actId="1076"/>
          <ac:graphicFrameMkLst>
            <pc:docMk/>
            <pc:sldMk cId="2746283008" sldId="470"/>
            <ac:graphicFrameMk id="16" creationId="{05EFEC1F-77D4-4291-9991-927F2E91B823}"/>
          </ac:graphicFrameMkLst>
        </pc:graphicFrameChg>
      </pc:sldChg>
    </pc:docChg>
  </pc:docChgLst>
  <pc:docChgLst>
    <pc:chgData name="Singh, Mohit" userId="S::mohitsingh9@deloitte.com::9f0ebcf9-b8e8-4a5d-a102-39f2313c3b96" providerId="AD" clId="Web-{27AFE656-3EE4-4549-AF01-49FC6ABBEDAC}"/>
    <pc:docChg chg="modSld">
      <pc:chgData name="Singh, Mohit" userId="S::mohitsingh9@deloitte.com::9f0ebcf9-b8e8-4a5d-a102-39f2313c3b96" providerId="AD" clId="Web-{27AFE656-3EE4-4549-AF01-49FC6ABBEDAC}" dt="2020-08-23T16:46:17.799" v="1" actId="14100"/>
      <pc:docMkLst>
        <pc:docMk/>
      </pc:docMkLst>
      <pc:sldChg chg="modSp">
        <pc:chgData name="Singh, Mohit" userId="S::mohitsingh9@deloitte.com::9f0ebcf9-b8e8-4a5d-a102-39f2313c3b96" providerId="AD" clId="Web-{27AFE656-3EE4-4549-AF01-49FC6ABBEDAC}" dt="2020-08-23T16:46:17.799" v="1" actId="14100"/>
        <pc:sldMkLst>
          <pc:docMk/>
          <pc:sldMk cId="2746283008" sldId="470"/>
        </pc:sldMkLst>
        <pc:graphicFrameChg chg="mod">
          <ac:chgData name="Singh, Mohit" userId="S::mohitsingh9@deloitte.com::9f0ebcf9-b8e8-4a5d-a102-39f2313c3b96" providerId="AD" clId="Web-{27AFE656-3EE4-4549-AF01-49FC6ABBEDAC}" dt="2020-08-23T16:46:17.799" v="1" actId="14100"/>
          <ac:graphicFrameMkLst>
            <pc:docMk/>
            <pc:sldMk cId="2746283008" sldId="470"/>
            <ac:graphicFrameMk id="16" creationId="{05EFEC1F-77D4-4291-9991-927F2E91B823}"/>
          </ac:graphicFrameMkLst>
        </pc:graphicFrameChg>
      </pc:sldChg>
    </pc:docChg>
  </pc:docChgLst>
  <pc:docChgLst>
    <pc:chgData name="Jangam, Abhilash" userId="S::ajangam@deloitte.com::8b9b6bf7-d72e-48a9-a5b3-b0e535594374" providerId="AD" clId="Web-{3676138C-8479-4BD1-AFD5-BB11417A3D42}"/>
    <pc:docChg chg="modSld">
      <pc:chgData name="Jangam, Abhilash" userId="S::ajangam@deloitte.com::8b9b6bf7-d72e-48a9-a5b3-b0e535594374" providerId="AD" clId="Web-{3676138C-8479-4BD1-AFD5-BB11417A3D42}" dt="2020-08-22T06:45:43.349" v="0" actId="1076"/>
      <pc:docMkLst>
        <pc:docMk/>
      </pc:docMkLst>
      <pc:sldChg chg="modSp">
        <pc:chgData name="Jangam, Abhilash" userId="S::ajangam@deloitte.com::8b9b6bf7-d72e-48a9-a5b3-b0e535594374" providerId="AD" clId="Web-{3676138C-8479-4BD1-AFD5-BB11417A3D42}" dt="2020-08-22T06:45:43.349" v="0" actId="1076"/>
        <pc:sldMkLst>
          <pc:docMk/>
          <pc:sldMk cId="1224926455" sldId="340"/>
        </pc:sldMkLst>
        <pc:picChg chg="mod">
          <ac:chgData name="Jangam, Abhilash" userId="S::ajangam@deloitte.com::8b9b6bf7-d72e-48a9-a5b3-b0e535594374" providerId="AD" clId="Web-{3676138C-8479-4BD1-AFD5-BB11417A3D42}" dt="2020-08-22T06:45:43.349" v="0" actId="1076"/>
          <ac:picMkLst>
            <pc:docMk/>
            <pc:sldMk cId="1224926455" sldId="340"/>
            <ac:picMk id="18" creationId="{D09FF48B-3F22-421A-8122-E71459C27B8E}"/>
          </ac:picMkLst>
        </pc:picChg>
      </pc:sldChg>
    </pc:docChg>
  </pc:docChgLst>
  <pc:docChgLst>
    <pc:chgData name="swathini, Saikiran" userId="S::sswathini@deloitte.com::426b1c00-343a-4c4a-96bf-c7b8d943f75e" providerId="AD" clId="Web-{0A35AA7A-D5C0-4AFC-A001-2A41B72CCED0}"/>
    <pc:docChg chg="sldOrd">
      <pc:chgData name="swathini, Saikiran" userId="S::sswathini@deloitte.com::426b1c00-343a-4c4a-96bf-c7b8d943f75e" providerId="AD" clId="Web-{0A35AA7A-D5C0-4AFC-A001-2A41B72CCED0}" dt="2021-12-01T07:50:26.994" v="0"/>
      <pc:docMkLst>
        <pc:docMk/>
      </pc:docMkLst>
      <pc:sldChg chg="ord">
        <pc:chgData name="swathini, Saikiran" userId="S::sswathini@deloitte.com::426b1c00-343a-4c4a-96bf-c7b8d943f75e" providerId="AD" clId="Web-{0A35AA7A-D5C0-4AFC-A001-2A41B72CCED0}" dt="2021-12-01T07:50:26.994" v="0"/>
        <pc:sldMkLst>
          <pc:docMk/>
          <pc:sldMk cId="1427725975" sldId="446"/>
        </pc:sldMkLst>
      </pc:sldChg>
    </pc:docChg>
  </pc:docChgLst>
  <pc:docChgLst>
    <pc:chgData name="Manasa, Nandimandalam" userId="S::namanasa@deloitte.com::224f176f-0c9a-4a26-a3e7-70f80af18752" providerId="AD" clId="Web-{C41C7377-A3AB-42C5-9CEB-FDF644B18913}"/>
    <pc:docChg chg="modSld">
      <pc:chgData name="Manasa, Nandimandalam" userId="S::namanasa@deloitte.com::224f176f-0c9a-4a26-a3e7-70f80af18752" providerId="AD" clId="Web-{C41C7377-A3AB-42C5-9CEB-FDF644B18913}" dt="2020-08-20T14:47:31.935" v="15" actId="14100"/>
      <pc:docMkLst>
        <pc:docMk/>
      </pc:docMkLst>
      <pc:sldChg chg="modSp">
        <pc:chgData name="Manasa, Nandimandalam" userId="S::namanasa@deloitte.com::224f176f-0c9a-4a26-a3e7-70f80af18752" providerId="AD" clId="Web-{C41C7377-A3AB-42C5-9CEB-FDF644B18913}" dt="2020-08-20T14:47:31.935" v="15" actId="14100"/>
        <pc:sldMkLst>
          <pc:docMk/>
          <pc:sldMk cId="2746283008" sldId="470"/>
        </pc:sldMkLst>
        <pc:graphicFrameChg chg="mod">
          <ac:chgData name="Manasa, Nandimandalam" userId="S::namanasa@deloitte.com::224f176f-0c9a-4a26-a3e7-70f80af18752" providerId="AD" clId="Web-{C41C7377-A3AB-42C5-9CEB-FDF644B18913}" dt="2020-08-20T14:47:31.935" v="15" actId="14100"/>
          <ac:graphicFrameMkLst>
            <pc:docMk/>
            <pc:sldMk cId="2746283008" sldId="470"/>
            <ac:graphicFrameMk id="16" creationId="{05EFEC1F-77D4-4291-9991-927F2E91B823}"/>
          </ac:graphicFrameMkLst>
        </pc:graphicFrameChg>
        <pc:graphicFrameChg chg="mod">
          <ac:chgData name="Manasa, Nandimandalam" userId="S::namanasa@deloitte.com::224f176f-0c9a-4a26-a3e7-70f80af18752" providerId="AD" clId="Web-{C41C7377-A3AB-42C5-9CEB-FDF644B18913}" dt="2020-08-20T14:47:23.810" v="12" actId="14100"/>
          <ac:graphicFrameMkLst>
            <pc:docMk/>
            <pc:sldMk cId="2746283008" sldId="470"/>
            <ac:graphicFrameMk id="17" creationId="{1C35910D-CAE8-4D69-B051-C92C01BF9176}"/>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10/29/2023</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10/29/2023</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3797836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602040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fontScale="25000" lnSpcReduction="20000"/>
          </a:bodyPr>
          <a:lstStyle/>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 from EMPLOYEES;</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 Display last name and department number for employees earning more than $12000</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department_id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from employees where salary &gt; 12000;</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II. Display last name and salary for all employees whose salary is not in the range of $5000 and $12000 and are in department 20 or 50</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salary,department_id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from employees where salary not between '5000' and '12000'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department_id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('20','50');</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III. Display last name, JOB_ID, and start date of employees hired between Feb 20, 1998 and May 1, 1998. Order the results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asceing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order of Start Date</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Job_id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hire_date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"START DATE"</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from employees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where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hire_date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between '20-FEB-98' and '01-MAY-98'</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order by 3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IV. Display the Last Name and Hire Date of every employee, who was hired in 1994</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hire_date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from employees where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hire_date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like '%94';</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 from jobs;</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V. Display the last name and job title of all employees, who do not have a manager</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describe employees;</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JOB_id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from employees where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manager_id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null;</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VI. Display the last name, salary and commission percentage for all employees who earn commissions. Sort data in descending order of salary and commissions</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salary, COMMISSION_PCT from employees where COMMISSION_PCT is not null order by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salary,commission_pct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VII. Display the last names of all employees where third letter of the name is an a</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from employees where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like '__a%';</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VIII. Display the last name of all employees who have an a and an e in their last name</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from employees where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like '%a%'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like '%e%'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IX. Display last name, job and salary for all employees who job is sales representative or stock clerk and whose salary is not equal to $2500, $3500, or $7000</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job_id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salary from employees</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where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job_id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IN('SA_REP','ST_CLERK') and salary not in('2500','3500','7000');</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X. Display last name, salary and commission percentage for all employees whose commission percentage amount is 20%</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last_name,salary,commission_pct</a:t>
            </a:r>
            <a:r>
              <a:rPr lang="en-US" sz="1800" dirty="0">
                <a:effectLst/>
                <a:latin typeface="Calibri" panose="020F0502020204030204" pitchFamily="34" charset="0"/>
                <a:ea typeface="Calibri" panose="020F0502020204030204" pitchFamily="34" charset="0"/>
                <a:cs typeface="Times New Roman" panose="02020603050405020304" pitchFamily="18" charset="0"/>
              </a:rPr>
              <a:t> from employees where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commission_pct</a:t>
            </a:r>
            <a:r>
              <a:rPr lang="en-US" sz="1800" dirty="0">
                <a:effectLst/>
                <a:latin typeface="Calibri" panose="020F0502020204030204" pitchFamily="34" charset="0"/>
                <a:ea typeface="Calibri" panose="020F0502020204030204" pitchFamily="34" charset="0"/>
                <a:cs typeface="Times New Roman" panose="02020603050405020304" pitchFamily="18" charset="0"/>
              </a:rPr>
              <a:t> = '.2';</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C0F4A2C8-6C88-4E71-83EE-698B9D4FE22F}" type="slidenum">
              <a:rPr lang="en-US" smtClean="0"/>
              <a:pPr/>
              <a:t>11</a:t>
            </a:fld>
            <a:endParaRPr lang="en-US"/>
          </a:p>
        </p:txBody>
      </p:sp>
    </p:spTree>
    <p:extLst>
      <p:ext uri="{BB962C8B-B14F-4D97-AF65-F5344CB8AC3E}">
        <p14:creationId xmlns:p14="http://schemas.microsoft.com/office/powerpoint/2010/main" val="2918421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12</a:t>
            </a:fld>
            <a:endParaRPr lang="en-US"/>
          </a:p>
        </p:txBody>
      </p:sp>
    </p:spTree>
    <p:extLst>
      <p:ext uri="{BB962C8B-B14F-4D97-AF65-F5344CB8AC3E}">
        <p14:creationId xmlns:p14="http://schemas.microsoft.com/office/powerpoint/2010/main" val="3680786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13</a:t>
            </a:fld>
            <a:endParaRPr lang="en-US"/>
          </a:p>
        </p:txBody>
      </p:sp>
    </p:spTree>
    <p:extLst>
      <p:ext uri="{BB962C8B-B14F-4D97-AF65-F5344CB8AC3E}">
        <p14:creationId xmlns:p14="http://schemas.microsoft.com/office/powerpoint/2010/main" val="2163178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14</a:t>
            </a:fld>
            <a:endParaRPr lang="en-US"/>
          </a:p>
        </p:txBody>
      </p:sp>
    </p:spTree>
    <p:extLst>
      <p:ext uri="{BB962C8B-B14F-4D97-AF65-F5344CB8AC3E}">
        <p14:creationId xmlns:p14="http://schemas.microsoft.com/office/powerpoint/2010/main" val="4172579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15</a:t>
            </a:fld>
            <a:endParaRPr lang="en-US"/>
          </a:p>
        </p:txBody>
      </p:sp>
    </p:spTree>
    <p:extLst>
      <p:ext uri="{BB962C8B-B14F-4D97-AF65-F5344CB8AC3E}">
        <p14:creationId xmlns:p14="http://schemas.microsoft.com/office/powerpoint/2010/main" val="336572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16</a:t>
            </a:fld>
            <a:endParaRPr lang="en-US"/>
          </a:p>
        </p:txBody>
      </p:sp>
    </p:spTree>
    <p:extLst>
      <p:ext uri="{BB962C8B-B14F-4D97-AF65-F5344CB8AC3E}">
        <p14:creationId xmlns:p14="http://schemas.microsoft.com/office/powerpoint/2010/main" val="1603618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17</a:t>
            </a:fld>
            <a:endParaRPr lang="en-US"/>
          </a:p>
        </p:txBody>
      </p:sp>
    </p:spTree>
    <p:extLst>
      <p:ext uri="{BB962C8B-B14F-4D97-AF65-F5344CB8AC3E}">
        <p14:creationId xmlns:p14="http://schemas.microsoft.com/office/powerpoint/2010/main" val="1737047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fontScale="47500" lnSpcReduction="20000"/>
          </a:bodyPr>
          <a:lstStyle/>
          <a:p>
            <a:r>
              <a:rPr lang="en-US" dirty="0"/>
              <a:t>-- select * from employees-- 1. For each employee, display employee Id, last name, Salary, and the salary increased-- by 15% and expressed as a whole number. Label the column as New Salary.-- Add one more column that subtracts the old salary from New Salary and label the -- column as increase-- select </a:t>
            </a:r>
            <a:r>
              <a:rPr lang="en-US" dirty="0" err="1"/>
              <a:t>employee_id</a:t>
            </a:r>
            <a:r>
              <a:rPr lang="en-US" dirty="0"/>
              <a:t>, </a:t>
            </a:r>
            <a:r>
              <a:rPr lang="en-US" dirty="0" err="1"/>
              <a:t>last_name</a:t>
            </a:r>
            <a:r>
              <a:rPr lang="en-US" dirty="0"/>
              <a:t>, salary, salary*1.15 </a:t>
            </a:r>
            <a:r>
              <a:rPr lang="en-US" dirty="0" err="1"/>
              <a:t>new_salary</a:t>
            </a:r>
            <a:r>
              <a:rPr lang="en-US" dirty="0"/>
              <a:t>, salary*0.15 increase from employees;--2. Write a query that displays the employees’ last names with first letter capitalized and all other letters lowercase and the length of the names, for all employees whose name start with J, A or M. Sort the results by employees’ last names-- Name	Length-- Abel		4-- Matos	5-- </a:t>
            </a:r>
            <a:r>
              <a:rPr lang="en-US" dirty="0" err="1"/>
              <a:t>Mourgos</a:t>
            </a:r>
            <a:r>
              <a:rPr lang="en-US" dirty="0"/>
              <a:t>	7-- select </a:t>
            </a:r>
            <a:r>
              <a:rPr lang="en-US" dirty="0" err="1"/>
              <a:t>initcap</a:t>
            </a:r>
            <a:r>
              <a:rPr lang="en-US" dirty="0"/>
              <a:t>(</a:t>
            </a:r>
            <a:r>
              <a:rPr lang="en-US" dirty="0" err="1"/>
              <a:t>last_name</a:t>
            </a:r>
            <a:r>
              <a:rPr lang="en-US" dirty="0"/>
              <a:t>) name, length(</a:t>
            </a:r>
            <a:r>
              <a:rPr lang="en-US" dirty="0" err="1"/>
              <a:t>last_name</a:t>
            </a:r>
            <a:r>
              <a:rPr lang="en-US" dirty="0"/>
              <a:t>) length from employees -- where </a:t>
            </a:r>
            <a:r>
              <a:rPr lang="en-US" dirty="0" err="1"/>
              <a:t>last_name</a:t>
            </a:r>
            <a:r>
              <a:rPr lang="en-US" dirty="0"/>
              <a:t> like '</a:t>
            </a:r>
            <a:r>
              <a:rPr lang="en-US" dirty="0" err="1"/>
              <a:t>M%'or</a:t>
            </a:r>
            <a:r>
              <a:rPr lang="en-US" dirty="0"/>
              <a:t>  </a:t>
            </a:r>
            <a:r>
              <a:rPr lang="en-US" dirty="0" err="1"/>
              <a:t>last_name</a:t>
            </a:r>
            <a:r>
              <a:rPr lang="en-US" dirty="0"/>
              <a:t> like '</a:t>
            </a:r>
            <a:r>
              <a:rPr lang="en-US" dirty="0" err="1"/>
              <a:t>J%'or</a:t>
            </a:r>
            <a:r>
              <a:rPr lang="en-US" dirty="0"/>
              <a:t> </a:t>
            </a:r>
            <a:r>
              <a:rPr lang="en-US" dirty="0" err="1"/>
              <a:t>last_name</a:t>
            </a:r>
            <a:r>
              <a:rPr lang="en-US" dirty="0"/>
              <a:t> like 'A%'; -- 3.For each employee, display the last name and calculate the number of months worked between today and the date </a:t>
            </a:r>
            <a:r>
              <a:rPr lang="en-US" dirty="0" err="1"/>
              <a:t>selec</a:t>
            </a:r>
            <a:r>
              <a:rPr lang="en-US" dirty="0"/>
              <a:t>-- select </a:t>
            </a:r>
            <a:r>
              <a:rPr lang="en-US" dirty="0" err="1"/>
              <a:t>employee_id</a:t>
            </a:r>
            <a:r>
              <a:rPr lang="en-US" dirty="0"/>
              <a:t>, </a:t>
            </a:r>
            <a:r>
              <a:rPr lang="en-US" dirty="0" err="1"/>
              <a:t>last_name</a:t>
            </a:r>
            <a:r>
              <a:rPr lang="en-US" dirty="0"/>
              <a:t>, round(</a:t>
            </a:r>
            <a:r>
              <a:rPr lang="en-US" dirty="0" err="1"/>
              <a:t>months_between</a:t>
            </a:r>
            <a:r>
              <a:rPr lang="en-US" dirty="0"/>
              <a:t>(</a:t>
            </a:r>
            <a:r>
              <a:rPr lang="en-US" dirty="0" err="1"/>
              <a:t>sysdate,hire_date</a:t>
            </a:r>
            <a:r>
              <a:rPr lang="en-US" dirty="0"/>
              <a:t>)) MONTHS_WORKED -- from employees order by 3 desc;-- 4.Write a query that produces the following for each employee-- employee &lt;last name&gt; earns &lt;salary&gt; monthly but wants &lt;3 times salary&gt;.  Label the column, “Dream Salaries”-- select </a:t>
            </a:r>
            <a:r>
              <a:rPr lang="en-US" dirty="0" err="1"/>
              <a:t>last_name</a:t>
            </a:r>
            <a:r>
              <a:rPr lang="en-US" dirty="0"/>
              <a:t> ||' earns'||</a:t>
            </a:r>
            <a:r>
              <a:rPr lang="en-US" dirty="0" err="1"/>
              <a:t>to_char</a:t>
            </a:r>
            <a:r>
              <a:rPr lang="en-US" dirty="0"/>
              <a:t>(salary,'$99,999.00')||' monthly but wants'||</a:t>
            </a:r>
            <a:r>
              <a:rPr lang="en-US" dirty="0" err="1"/>
              <a:t>to_char</a:t>
            </a:r>
            <a:r>
              <a:rPr lang="en-US" dirty="0"/>
              <a:t>(3*salary,'$99,999.00')||'.'  "Dream Salaries" from employees;-- 5.Display each employee’s last name, hire date, and salary review date, which is the first Monday after six months of service. Label the column, REVIEW. Format the dates to appear similar to “Monday, the Thirty-First of July, 2000”-- select </a:t>
            </a:r>
            <a:r>
              <a:rPr lang="en-US" dirty="0" err="1"/>
              <a:t>last_name</a:t>
            </a:r>
            <a:r>
              <a:rPr lang="en-US" dirty="0"/>
              <a:t>, </a:t>
            </a:r>
            <a:r>
              <a:rPr lang="en-US" dirty="0" err="1"/>
              <a:t>hire_date</a:t>
            </a:r>
            <a:r>
              <a:rPr lang="en-US" dirty="0"/>
              <a:t>, </a:t>
            </a:r>
            <a:r>
              <a:rPr lang="en-US" dirty="0" err="1"/>
              <a:t>to_char</a:t>
            </a:r>
            <a:r>
              <a:rPr lang="en-US" dirty="0"/>
              <a:t>(</a:t>
            </a:r>
            <a:r>
              <a:rPr lang="en-US" dirty="0" err="1"/>
              <a:t>next_day</a:t>
            </a:r>
            <a:r>
              <a:rPr lang="en-US" dirty="0"/>
              <a:t>(</a:t>
            </a:r>
            <a:r>
              <a:rPr lang="en-US" dirty="0" err="1"/>
              <a:t>add_months</a:t>
            </a:r>
            <a:r>
              <a:rPr lang="en-US" dirty="0"/>
              <a:t>(hire_date,6),'</a:t>
            </a:r>
            <a:r>
              <a:rPr lang="en-US" dirty="0" err="1"/>
              <a:t>monday</a:t>
            </a:r>
            <a:r>
              <a:rPr lang="en-US" dirty="0"/>
              <a:t>'),'Day'||'') as "REVIEW" from employees;-- select </a:t>
            </a:r>
            <a:r>
              <a:rPr lang="en-US" dirty="0" err="1"/>
              <a:t>last_name</a:t>
            </a:r>
            <a:r>
              <a:rPr lang="en-US" dirty="0"/>
              <a:t>, </a:t>
            </a:r>
            <a:r>
              <a:rPr lang="en-US" dirty="0" err="1"/>
              <a:t>hire_date,next_day</a:t>
            </a:r>
            <a:r>
              <a:rPr lang="en-US" dirty="0"/>
              <a:t>(</a:t>
            </a:r>
            <a:r>
              <a:rPr lang="en-US" dirty="0" err="1"/>
              <a:t>trunc</a:t>
            </a:r>
            <a:r>
              <a:rPr lang="en-US" dirty="0"/>
              <a:t>(</a:t>
            </a:r>
            <a:r>
              <a:rPr lang="en-US" dirty="0" err="1"/>
              <a:t>add_months</a:t>
            </a:r>
            <a:r>
              <a:rPr lang="en-US" dirty="0"/>
              <a:t>(hire_date,6),'mm'),'</a:t>
            </a:r>
            <a:r>
              <a:rPr lang="en-US" dirty="0" err="1"/>
              <a:t>monday</a:t>
            </a:r>
            <a:r>
              <a:rPr lang="en-US" dirty="0"/>
              <a:t>') review,-- </a:t>
            </a:r>
            <a:r>
              <a:rPr lang="en-US" dirty="0" err="1"/>
              <a:t>to_char</a:t>
            </a:r>
            <a:r>
              <a:rPr lang="en-US" dirty="0"/>
              <a:t>(</a:t>
            </a:r>
            <a:r>
              <a:rPr lang="en-US" dirty="0" err="1"/>
              <a:t>next_day</a:t>
            </a:r>
            <a:r>
              <a:rPr lang="en-US" dirty="0"/>
              <a:t>(</a:t>
            </a:r>
            <a:r>
              <a:rPr lang="en-US" dirty="0" err="1"/>
              <a:t>trunc</a:t>
            </a:r>
            <a:r>
              <a:rPr lang="en-US" dirty="0"/>
              <a:t>(</a:t>
            </a:r>
            <a:r>
              <a:rPr lang="en-US" dirty="0" err="1"/>
              <a:t>add_months</a:t>
            </a:r>
            <a:r>
              <a:rPr lang="en-US" dirty="0"/>
              <a:t>(hire_date,6),'mm'),'</a:t>
            </a:r>
            <a:r>
              <a:rPr lang="en-US" dirty="0" err="1"/>
              <a:t>monday</a:t>
            </a:r>
            <a:r>
              <a:rPr lang="en-US" dirty="0"/>
              <a:t>'),'</a:t>
            </a:r>
            <a:r>
              <a:rPr lang="en-US" dirty="0" err="1"/>
              <a:t>Day,"the</a:t>
            </a:r>
            <a:r>
              <a:rPr lang="en-US" dirty="0"/>
              <a:t>" </a:t>
            </a:r>
            <a:r>
              <a:rPr lang="en-US" dirty="0" err="1"/>
              <a:t>Ddspth</a:t>
            </a:r>
            <a:r>
              <a:rPr lang="en-US" dirty="0"/>
              <a:t> "of" Month YYYY') </a:t>
            </a:r>
            <a:r>
              <a:rPr lang="en-US" dirty="0" err="1"/>
              <a:t>Review_date</a:t>
            </a:r>
            <a:r>
              <a:rPr lang="en-US" dirty="0"/>
              <a:t>-- FROM employees-- 6.Display last name, hire date, and day of week on which employee started. Label the column “DAY”. Order the results by the day of the week starting with Monday-- select </a:t>
            </a:r>
            <a:r>
              <a:rPr lang="en-US" dirty="0" err="1"/>
              <a:t>last_name</a:t>
            </a:r>
            <a:r>
              <a:rPr lang="en-US" dirty="0"/>
              <a:t>, </a:t>
            </a:r>
            <a:r>
              <a:rPr lang="en-US" dirty="0" err="1"/>
              <a:t>hire_date</a:t>
            </a:r>
            <a:r>
              <a:rPr lang="en-US" dirty="0"/>
              <a:t>, </a:t>
            </a:r>
            <a:r>
              <a:rPr lang="en-US" dirty="0" err="1"/>
              <a:t>to_char</a:t>
            </a:r>
            <a:r>
              <a:rPr lang="en-US" dirty="0"/>
              <a:t>(</a:t>
            </a:r>
            <a:r>
              <a:rPr lang="en-US" dirty="0" err="1"/>
              <a:t>hire_date,'Day</a:t>
            </a:r>
            <a:r>
              <a:rPr lang="en-US" dirty="0"/>
              <a:t>') day from employees order by 3;-- 7.Create a query that displays the employees’ last names and commission percentages. If an employee does not earn commission, put “No Commission.” Label the column COMM-- select </a:t>
            </a:r>
            <a:r>
              <a:rPr lang="en-US" dirty="0" err="1"/>
              <a:t>last_name</a:t>
            </a:r>
            <a:r>
              <a:rPr lang="en-US" dirty="0"/>
              <a:t>, NVL(</a:t>
            </a:r>
            <a:r>
              <a:rPr lang="en-US" dirty="0" err="1"/>
              <a:t>to_char</a:t>
            </a:r>
            <a:r>
              <a:rPr lang="en-US" dirty="0"/>
              <a:t>(</a:t>
            </a:r>
            <a:r>
              <a:rPr lang="en-US" dirty="0" err="1"/>
              <a:t>commission_pct</a:t>
            </a:r>
            <a:r>
              <a:rPr lang="en-US" dirty="0"/>
              <a:t>),'No Commission') comm from employees;-- select * from employees;-- 8.Create a query that displays the employees’ last names and indicates the amounts of their annual salaries with asterisks. Each asterisk signifies a thousand dollars. Sort the data in descending order of salary. Label the column EMPLOYEES_AND_THEIR_SALARIES-- select </a:t>
            </a:r>
            <a:r>
              <a:rPr lang="en-US" dirty="0" err="1"/>
              <a:t>last_name</a:t>
            </a:r>
            <a:r>
              <a:rPr lang="en-US" dirty="0"/>
              <a:t>||' '||</a:t>
            </a:r>
            <a:r>
              <a:rPr lang="en-US" dirty="0" err="1"/>
              <a:t>rpad</a:t>
            </a:r>
            <a:r>
              <a:rPr lang="en-US" dirty="0"/>
              <a:t>('*',floor(salary/1000),'*') EMPLOYEES_AND_THEIR_SALARIES from employees;-- 9.Using the decode function, write a query that displays the grade of all employees based on the value of the column, JOB_ID, as per below-- JOB			GRADE-- AD_PRES			A-- ST_MAN			B-- IT_PROG			C-- SA_REP			D-- ST_CLERK			E-- None of the above		0-- select DISTINCT </a:t>
            </a:r>
            <a:r>
              <a:rPr lang="en-US" dirty="0" err="1"/>
              <a:t>job_id</a:t>
            </a:r>
            <a:r>
              <a:rPr lang="en-US" dirty="0"/>
              <a:t> , decode(job_id,'AD_PRES','A','ST_MAN','B','IT_PROG','C','SA_REP','D','ST_CLERK','E',NULL) grade-- from employees order by 2;select distinct JOB_ID,CASE </a:t>
            </a:r>
            <a:r>
              <a:rPr lang="en-US" dirty="0" err="1"/>
              <a:t>JOB_IDwhen</a:t>
            </a:r>
            <a:r>
              <a:rPr lang="en-US" dirty="0"/>
              <a:t> 'AD_PRES' THEN 'A'WHEN 'IT_PROG' THEN 'C'WHEN 'ST_MAN' THEN 'B'WHEN 'SA_REP' THEN 'D'WHEN 'ST_CLERK' THEN 'E'ELSE NULLEND AS </a:t>
            </a:r>
            <a:r>
              <a:rPr lang="en-US" dirty="0" err="1"/>
              <a:t>GRADEfrom</a:t>
            </a:r>
            <a:r>
              <a:rPr lang="en-US" dirty="0"/>
              <a:t> </a:t>
            </a:r>
            <a:r>
              <a:rPr lang="en-US" dirty="0" err="1"/>
              <a:t>employeesorder</a:t>
            </a:r>
            <a:r>
              <a:rPr lang="en-US" dirty="0"/>
              <a:t> by 2;</a:t>
            </a:r>
          </a:p>
        </p:txBody>
      </p:sp>
      <p:sp>
        <p:nvSpPr>
          <p:cNvPr id="4" name="Slide Number Placeholder 3"/>
          <p:cNvSpPr>
            <a:spLocks noGrp="1"/>
          </p:cNvSpPr>
          <p:nvPr>
            <p:ph type="sldNum" sz="quarter" idx="10"/>
          </p:nvPr>
        </p:nvSpPr>
        <p:spPr/>
        <p:txBody>
          <a:bodyPr/>
          <a:lstStyle/>
          <a:p>
            <a:fld id="{C0F4A2C8-6C88-4E71-83EE-698B9D4FE22F}" type="slidenum">
              <a:rPr lang="en-US" smtClean="0"/>
              <a:pPr/>
              <a:t>18</a:t>
            </a:fld>
            <a:endParaRPr lang="en-US"/>
          </a:p>
        </p:txBody>
      </p:sp>
    </p:spTree>
    <p:extLst>
      <p:ext uri="{BB962C8B-B14F-4D97-AF65-F5344CB8AC3E}">
        <p14:creationId xmlns:p14="http://schemas.microsoft.com/office/powerpoint/2010/main" val="2611218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19</a:t>
            </a:fld>
            <a:endParaRPr lang="en-US"/>
          </a:p>
        </p:txBody>
      </p:sp>
    </p:spTree>
    <p:extLst>
      <p:ext uri="{BB962C8B-B14F-4D97-AF65-F5344CB8AC3E}">
        <p14:creationId xmlns:p14="http://schemas.microsoft.com/office/powerpoint/2010/main" val="3303469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29679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20</a:t>
            </a:fld>
            <a:endParaRPr lang="en-US"/>
          </a:p>
        </p:txBody>
      </p:sp>
    </p:spTree>
    <p:extLst>
      <p:ext uri="{BB962C8B-B14F-4D97-AF65-F5344CB8AC3E}">
        <p14:creationId xmlns:p14="http://schemas.microsoft.com/office/powerpoint/2010/main" val="427407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21</a:t>
            </a:fld>
            <a:endParaRPr lang="en-US"/>
          </a:p>
        </p:txBody>
      </p:sp>
    </p:spTree>
    <p:extLst>
      <p:ext uri="{BB962C8B-B14F-4D97-AF65-F5344CB8AC3E}">
        <p14:creationId xmlns:p14="http://schemas.microsoft.com/office/powerpoint/2010/main" val="329518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22</a:t>
            </a:fld>
            <a:endParaRPr lang="en-US"/>
          </a:p>
        </p:txBody>
      </p:sp>
    </p:spTree>
    <p:extLst>
      <p:ext uri="{BB962C8B-B14F-4D97-AF65-F5344CB8AC3E}">
        <p14:creationId xmlns:p14="http://schemas.microsoft.com/office/powerpoint/2010/main" val="680105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23</a:t>
            </a:fld>
            <a:endParaRPr lang="en-US"/>
          </a:p>
        </p:txBody>
      </p:sp>
    </p:spTree>
    <p:extLst>
      <p:ext uri="{BB962C8B-B14F-4D97-AF65-F5344CB8AC3E}">
        <p14:creationId xmlns:p14="http://schemas.microsoft.com/office/powerpoint/2010/main" val="2538308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fontScale="85000" lnSpcReduction="20000"/>
          </a:bodyPr>
          <a:lstStyle/>
          <a:p>
            <a:r>
              <a:rPr lang="en-US" dirty="0"/>
              <a:t>-- select * from employees-- 1. For each employee, display employee Id, last name, Salary, and the salary increased-- by 15% and expressed as a whole number. Label the column as New Salary.-- Add one more column that subtracts the old salary from New Salary and label the -- column as increase-- select </a:t>
            </a:r>
            <a:r>
              <a:rPr lang="en-US" dirty="0" err="1"/>
              <a:t>employee_id</a:t>
            </a:r>
            <a:r>
              <a:rPr lang="en-US" dirty="0"/>
              <a:t>, </a:t>
            </a:r>
            <a:r>
              <a:rPr lang="en-US" dirty="0" err="1"/>
              <a:t>last_name</a:t>
            </a:r>
            <a:r>
              <a:rPr lang="en-US" dirty="0"/>
              <a:t>, salary, salary*1.15 </a:t>
            </a:r>
            <a:r>
              <a:rPr lang="en-US" dirty="0" err="1"/>
              <a:t>new_salary</a:t>
            </a:r>
            <a:r>
              <a:rPr lang="en-US" dirty="0"/>
              <a:t>, salary*0.15 increase from employees;--2. Write a query that displays the employees’ last names with first letter capitalized and all other letters lowercase and the length of the names, for all employees whose name start with J, A or M. Sort the results by employees’ last names-- Name	Length-- Abel		4-- Matos	5-- </a:t>
            </a:r>
            <a:r>
              <a:rPr lang="en-US" dirty="0" err="1"/>
              <a:t>Mourgos</a:t>
            </a:r>
            <a:r>
              <a:rPr lang="en-US" dirty="0"/>
              <a:t>	7-- select </a:t>
            </a:r>
            <a:r>
              <a:rPr lang="en-US" dirty="0" err="1"/>
              <a:t>initcap</a:t>
            </a:r>
            <a:r>
              <a:rPr lang="en-US" dirty="0"/>
              <a:t>(</a:t>
            </a:r>
            <a:r>
              <a:rPr lang="en-US" dirty="0" err="1"/>
              <a:t>last_name</a:t>
            </a:r>
            <a:r>
              <a:rPr lang="en-US" dirty="0"/>
              <a:t>) name, length(</a:t>
            </a:r>
            <a:r>
              <a:rPr lang="en-US" dirty="0" err="1"/>
              <a:t>last_name</a:t>
            </a:r>
            <a:r>
              <a:rPr lang="en-US" dirty="0"/>
              <a:t>) length from employees -- where </a:t>
            </a:r>
            <a:r>
              <a:rPr lang="en-US" dirty="0" err="1"/>
              <a:t>last_name</a:t>
            </a:r>
            <a:r>
              <a:rPr lang="en-US" dirty="0"/>
              <a:t> like '</a:t>
            </a:r>
            <a:r>
              <a:rPr lang="en-US" dirty="0" err="1"/>
              <a:t>M%'or</a:t>
            </a:r>
            <a:r>
              <a:rPr lang="en-US" dirty="0"/>
              <a:t>  </a:t>
            </a:r>
            <a:r>
              <a:rPr lang="en-US" dirty="0" err="1"/>
              <a:t>last_name</a:t>
            </a:r>
            <a:r>
              <a:rPr lang="en-US" dirty="0"/>
              <a:t> like '</a:t>
            </a:r>
            <a:r>
              <a:rPr lang="en-US" dirty="0" err="1"/>
              <a:t>J%'or</a:t>
            </a:r>
            <a:r>
              <a:rPr lang="en-US" dirty="0"/>
              <a:t> </a:t>
            </a:r>
            <a:r>
              <a:rPr lang="en-US" dirty="0" err="1"/>
              <a:t>last_name</a:t>
            </a:r>
            <a:r>
              <a:rPr lang="en-US" dirty="0"/>
              <a:t> like 'A%'; -- 3.For each employee, display the last name and calculate the number of months worked between today and the date </a:t>
            </a:r>
            <a:r>
              <a:rPr lang="en-US" dirty="0" err="1"/>
              <a:t>selec</a:t>
            </a:r>
            <a:r>
              <a:rPr lang="en-US" dirty="0"/>
              <a:t>-- select </a:t>
            </a:r>
            <a:r>
              <a:rPr lang="en-US" dirty="0" err="1"/>
              <a:t>employee_id</a:t>
            </a:r>
            <a:r>
              <a:rPr lang="en-US" dirty="0"/>
              <a:t>, </a:t>
            </a:r>
            <a:r>
              <a:rPr lang="en-US" dirty="0" err="1"/>
              <a:t>last_name</a:t>
            </a:r>
            <a:r>
              <a:rPr lang="en-US" dirty="0"/>
              <a:t>, round(</a:t>
            </a:r>
            <a:r>
              <a:rPr lang="en-US" dirty="0" err="1"/>
              <a:t>months_between</a:t>
            </a:r>
            <a:r>
              <a:rPr lang="en-US" dirty="0"/>
              <a:t>(</a:t>
            </a:r>
            <a:r>
              <a:rPr lang="en-US" dirty="0" err="1"/>
              <a:t>sysdate,hire_date</a:t>
            </a:r>
            <a:r>
              <a:rPr lang="en-US" dirty="0"/>
              <a:t>)) MONTHS_WORKED -- from employees order by 3 desc;-- 4.Write a query that produces the following for each employee-- employee &lt;last name&gt; earns &lt;salary&gt; monthly but wants &lt;3 times salary&gt;.  Label the column, “Dream Salaries”-- select </a:t>
            </a:r>
            <a:r>
              <a:rPr lang="en-US" dirty="0" err="1"/>
              <a:t>last_name</a:t>
            </a:r>
            <a:r>
              <a:rPr lang="en-US" dirty="0"/>
              <a:t> ||' earns'||</a:t>
            </a:r>
            <a:r>
              <a:rPr lang="en-US" dirty="0" err="1"/>
              <a:t>to_char</a:t>
            </a:r>
            <a:r>
              <a:rPr lang="en-US" dirty="0"/>
              <a:t>(salary,'$99,999.00')||' monthly but wants'||</a:t>
            </a:r>
            <a:r>
              <a:rPr lang="en-US" dirty="0" err="1"/>
              <a:t>to_char</a:t>
            </a:r>
            <a:r>
              <a:rPr lang="en-US" dirty="0"/>
              <a:t>(3*salary,'$99,999.00')||'.'  "Dream Salaries" from employees;</a:t>
            </a:r>
          </a:p>
        </p:txBody>
      </p:sp>
      <p:sp>
        <p:nvSpPr>
          <p:cNvPr id="4" name="Slide Number Placeholder 3"/>
          <p:cNvSpPr>
            <a:spLocks noGrp="1"/>
          </p:cNvSpPr>
          <p:nvPr>
            <p:ph type="sldNum" sz="quarter" idx="10"/>
          </p:nvPr>
        </p:nvSpPr>
        <p:spPr/>
        <p:txBody>
          <a:bodyPr/>
          <a:lstStyle/>
          <a:p>
            <a:fld id="{C0F4A2C8-6C88-4E71-83EE-698B9D4FE22F}" type="slidenum">
              <a:rPr lang="en-US" smtClean="0"/>
              <a:pPr/>
              <a:t>24</a:t>
            </a:fld>
            <a:endParaRPr lang="en-US"/>
          </a:p>
        </p:txBody>
      </p:sp>
    </p:spTree>
    <p:extLst>
      <p:ext uri="{BB962C8B-B14F-4D97-AF65-F5344CB8AC3E}">
        <p14:creationId xmlns:p14="http://schemas.microsoft.com/office/powerpoint/2010/main" val="2191410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fontScale="85000" lnSpcReduction="20000"/>
          </a:bodyPr>
          <a:lstStyle/>
          <a:p>
            <a:r>
              <a:rPr lang="en-US" dirty="0"/>
              <a:t>-- 5.Display each employee’s last name, hire date, and salary review date, which is the first Monday after six months of service. Label the column, REVIEW. Format the dates to appear similar to “Monday, the Thirty-First of July, 2000”-- select </a:t>
            </a:r>
            <a:r>
              <a:rPr lang="en-US" dirty="0" err="1"/>
              <a:t>last_name</a:t>
            </a:r>
            <a:r>
              <a:rPr lang="en-US" dirty="0"/>
              <a:t>, </a:t>
            </a:r>
            <a:r>
              <a:rPr lang="en-US" dirty="0" err="1"/>
              <a:t>hire_date</a:t>
            </a:r>
            <a:r>
              <a:rPr lang="en-US" dirty="0"/>
              <a:t>, </a:t>
            </a:r>
            <a:r>
              <a:rPr lang="en-US" dirty="0" err="1"/>
              <a:t>to_char</a:t>
            </a:r>
            <a:r>
              <a:rPr lang="en-US" dirty="0"/>
              <a:t>(</a:t>
            </a:r>
            <a:r>
              <a:rPr lang="en-US" dirty="0" err="1"/>
              <a:t>next_day</a:t>
            </a:r>
            <a:r>
              <a:rPr lang="en-US" dirty="0"/>
              <a:t>(</a:t>
            </a:r>
            <a:r>
              <a:rPr lang="en-US" dirty="0" err="1"/>
              <a:t>add_months</a:t>
            </a:r>
            <a:r>
              <a:rPr lang="en-US" dirty="0"/>
              <a:t>(hire_date,6),'</a:t>
            </a:r>
            <a:r>
              <a:rPr lang="en-US" dirty="0" err="1"/>
              <a:t>monday</a:t>
            </a:r>
            <a:r>
              <a:rPr lang="en-US" dirty="0"/>
              <a:t>'),'Day'||'') as "REVIEW" from employees;-- select </a:t>
            </a:r>
            <a:r>
              <a:rPr lang="en-US" dirty="0" err="1"/>
              <a:t>last_name</a:t>
            </a:r>
            <a:r>
              <a:rPr lang="en-US" dirty="0"/>
              <a:t>, </a:t>
            </a:r>
            <a:r>
              <a:rPr lang="en-US" dirty="0" err="1"/>
              <a:t>hire_date,next_day</a:t>
            </a:r>
            <a:r>
              <a:rPr lang="en-US" dirty="0"/>
              <a:t>(</a:t>
            </a:r>
            <a:r>
              <a:rPr lang="en-US" dirty="0" err="1"/>
              <a:t>trunc</a:t>
            </a:r>
            <a:r>
              <a:rPr lang="en-US" dirty="0"/>
              <a:t>(</a:t>
            </a:r>
            <a:r>
              <a:rPr lang="en-US" dirty="0" err="1"/>
              <a:t>add_months</a:t>
            </a:r>
            <a:r>
              <a:rPr lang="en-US" dirty="0"/>
              <a:t>(hire_date,6),'mm'),'</a:t>
            </a:r>
            <a:r>
              <a:rPr lang="en-US" dirty="0" err="1"/>
              <a:t>monday</a:t>
            </a:r>
            <a:r>
              <a:rPr lang="en-US" dirty="0"/>
              <a:t>') review,-- </a:t>
            </a:r>
            <a:r>
              <a:rPr lang="en-US" dirty="0" err="1"/>
              <a:t>to_char</a:t>
            </a:r>
            <a:r>
              <a:rPr lang="en-US" dirty="0"/>
              <a:t>(</a:t>
            </a:r>
            <a:r>
              <a:rPr lang="en-US" dirty="0" err="1"/>
              <a:t>next_day</a:t>
            </a:r>
            <a:r>
              <a:rPr lang="en-US" dirty="0"/>
              <a:t>(</a:t>
            </a:r>
            <a:r>
              <a:rPr lang="en-US" dirty="0" err="1"/>
              <a:t>trunc</a:t>
            </a:r>
            <a:r>
              <a:rPr lang="en-US" dirty="0"/>
              <a:t>(</a:t>
            </a:r>
            <a:r>
              <a:rPr lang="en-US" dirty="0" err="1"/>
              <a:t>add_months</a:t>
            </a:r>
            <a:r>
              <a:rPr lang="en-US" dirty="0"/>
              <a:t>(hire_date,6),'mm'),'</a:t>
            </a:r>
            <a:r>
              <a:rPr lang="en-US" dirty="0" err="1"/>
              <a:t>monday</a:t>
            </a:r>
            <a:r>
              <a:rPr lang="en-US" dirty="0"/>
              <a:t>'),'</a:t>
            </a:r>
            <a:r>
              <a:rPr lang="en-US" dirty="0" err="1"/>
              <a:t>Day,"the</a:t>
            </a:r>
            <a:r>
              <a:rPr lang="en-US" dirty="0"/>
              <a:t>" </a:t>
            </a:r>
            <a:r>
              <a:rPr lang="en-US" dirty="0" err="1"/>
              <a:t>Ddspth</a:t>
            </a:r>
            <a:r>
              <a:rPr lang="en-US" dirty="0"/>
              <a:t> "of" Month YYYY') </a:t>
            </a:r>
            <a:r>
              <a:rPr lang="en-US" dirty="0" err="1"/>
              <a:t>Review_date</a:t>
            </a:r>
            <a:r>
              <a:rPr lang="en-US" dirty="0"/>
              <a:t>-- FROM employees-- 6.Display last name, hire date, and day of week on which employee started. Label the column “DAY”. Order the results by the day of the week starting with Monday-- select </a:t>
            </a:r>
            <a:r>
              <a:rPr lang="en-US" dirty="0" err="1"/>
              <a:t>last_name</a:t>
            </a:r>
            <a:r>
              <a:rPr lang="en-US" dirty="0"/>
              <a:t>, </a:t>
            </a:r>
            <a:r>
              <a:rPr lang="en-US" dirty="0" err="1"/>
              <a:t>hire_date</a:t>
            </a:r>
            <a:r>
              <a:rPr lang="en-US" dirty="0"/>
              <a:t>, </a:t>
            </a:r>
            <a:r>
              <a:rPr lang="en-US" dirty="0" err="1"/>
              <a:t>to_char</a:t>
            </a:r>
            <a:r>
              <a:rPr lang="en-US" dirty="0"/>
              <a:t>(</a:t>
            </a:r>
            <a:r>
              <a:rPr lang="en-US" dirty="0" err="1"/>
              <a:t>hire_date,'Day</a:t>
            </a:r>
            <a:r>
              <a:rPr lang="en-US" dirty="0"/>
              <a:t>') day from employees order by 3;-- 7.Create a query that displays the employees’ last names and commission percentages. If an employee does not earn commission, put “No Commission.” Label the column COMM-- select </a:t>
            </a:r>
            <a:r>
              <a:rPr lang="en-US" dirty="0" err="1"/>
              <a:t>last_name</a:t>
            </a:r>
            <a:r>
              <a:rPr lang="en-US" dirty="0"/>
              <a:t>, NVL(</a:t>
            </a:r>
            <a:r>
              <a:rPr lang="en-US" dirty="0" err="1"/>
              <a:t>to_char</a:t>
            </a:r>
            <a:r>
              <a:rPr lang="en-US" dirty="0"/>
              <a:t>(</a:t>
            </a:r>
            <a:r>
              <a:rPr lang="en-US" dirty="0" err="1"/>
              <a:t>commission_pct</a:t>
            </a:r>
            <a:r>
              <a:rPr lang="en-US" dirty="0"/>
              <a:t>),'No Commission') comm from employees;-- select * from employees;-- 8.Create a query that displays the employees’ last names and indicates the amounts of their annual salaries with asterisks. Each asterisk signifies a thousand dollars. Sort the data in descending order of salary. Label the column EMPLOYEES_AND_THEIR_SALARIES-- </a:t>
            </a:r>
          </a:p>
        </p:txBody>
      </p:sp>
      <p:sp>
        <p:nvSpPr>
          <p:cNvPr id="4" name="Slide Number Placeholder 3"/>
          <p:cNvSpPr>
            <a:spLocks noGrp="1"/>
          </p:cNvSpPr>
          <p:nvPr>
            <p:ph type="sldNum" sz="quarter" idx="10"/>
          </p:nvPr>
        </p:nvSpPr>
        <p:spPr/>
        <p:txBody>
          <a:bodyPr/>
          <a:lstStyle/>
          <a:p>
            <a:fld id="{C0F4A2C8-6C88-4E71-83EE-698B9D4FE22F}" type="slidenum">
              <a:rPr lang="en-US" smtClean="0"/>
              <a:pPr/>
              <a:t>25</a:t>
            </a:fld>
            <a:endParaRPr lang="en-US"/>
          </a:p>
        </p:txBody>
      </p:sp>
    </p:spTree>
    <p:extLst>
      <p:ext uri="{BB962C8B-B14F-4D97-AF65-F5344CB8AC3E}">
        <p14:creationId xmlns:p14="http://schemas.microsoft.com/office/powerpoint/2010/main" val="2403562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select DISTINCT </a:t>
            </a:r>
            <a:r>
              <a:rPr lang="en-US" dirty="0" err="1"/>
              <a:t>job_id</a:t>
            </a:r>
            <a:r>
              <a:rPr lang="en-US" dirty="0"/>
              <a:t> , decode(job_id,'AD_PRES','A','ST_MAN','B','IT_PROG','C','SA_REP','D','ST_CLERK','E',NULL) </a:t>
            </a:r>
            <a:r>
              <a:rPr lang="en-US" dirty="0" err="1"/>
              <a:t>gradefrom</a:t>
            </a:r>
            <a:r>
              <a:rPr lang="en-US" dirty="0"/>
              <a:t> employees order by 2;</a:t>
            </a:r>
          </a:p>
          <a:p>
            <a:endParaRPr lang="en-US" dirty="0"/>
          </a:p>
          <a:p>
            <a:endParaRPr lang="en-US" dirty="0"/>
          </a:p>
          <a:p>
            <a:r>
              <a:rPr lang="en-US" dirty="0"/>
              <a:t>select distinct JOB_ID,CASE </a:t>
            </a:r>
            <a:r>
              <a:rPr lang="en-US" dirty="0" err="1"/>
              <a:t>JOB_IDwhen</a:t>
            </a:r>
            <a:r>
              <a:rPr lang="en-US" dirty="0"/>
              <a:t> 'AD_PRES' THEN 'A'WHEN 'IT_PROG' THEN 'C'WHEN 'ST_MAN' THEN 'B'WHEN 'SA_REP' THEN 'D'WHEN 'ST_CLERK' THEN 'E'ELSE NULLEND AS </a:t>
            </a:r>
            <a:r>
              <a:rPr lang="en-US" dirty="0" err="1"/>
              <a:t>GRADEfrom</a:t>
            </a:r>
            <a:r>
              <a:rPr lang="en-US" dirty="0"/>
              <a:t> </a:t>
            </a:r>
            <a:r>
              <a:rPr lang="en-US" dirty="0" err="1"/>
              <a:t>employeesorder</a:t>
            </a:r>
            <a:r>
              <a:rPr lang="en-US" dirty="0"/>
              <a:t> by 2;</a:t>
            </a:r>
          </a:p>
        </p:txBody>
      </p:sp>
      <p:sp>
        <p:nvSpPr>
          <p:cNvPr id="4" name="Slide Number Placeholder 3"/>
          <p:cNvSpPr>
            <a:spLocks noGrp="1"/>
          </p:cNvSpPr>
          <p:nvPr>
            <p:ph type="sldNum" sz="quarter" idx="10"/>
          </p:nvPr>
        </p:nvSpPr>
        <p:spPr/>
        <p:txBody>
          <a:bodyPr/>
          <a:lstStyle/>
          <a:p>
            <a:fld id="{C0F4A2C8-6C88-4E71-83EE-698B9D4FE22F}" type="slidenum">
              <a:rPr lang="en-US" smtClean="0"/>
              <a:pPr/>
              <a:t>26</a:t>
            </a:fld>
            <a:endParaRPr lang="en-US"/>
          </a:p>
        </p:txBody>
      </p:sp>
    </p:spTree>
    <p:extLst>
      <p:ext uri="{BB962C8B-B14F-4D97-AF65-F5344CB8AC3E}">
        <p14:creationId xmlns:p14="http://schemas.microsoft.com/office/powerpoint/2010/main" val="1687269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27</a:t>
            </a:fld>
            <a:endParaRPr lang="en-US"/>
          </a:p>
        </p:txBody>
      </p:sp>
    </p:spTree>
    <p:extLst>
      <p:ext uri="{BB962C8B-B14F-4D97-AF65-F5344CB8AC3E}">
        <p14:creationId xmlns:p14="http://schemas.microsoft.com/office/powerpoint/2010/main" val="3904941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28</a:t>
            </a:fld>
            <a:endParaRPr lang="en-US"/>
          </a:p>
        </p:txBody>
      </p:sp>
    </p:spTree>
    <p:extLst>
      <p:ext uri="{BB962C8B-B14F-4D97-AF65-F5344CB8AC3E}">
        <p14:creationId xmlns:p14="http://schemas.microsoft.com/office/powerpoint/2010/main" val="1137075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29</a:t>
            </a:fld>
            <a:endParaRPr lang="en-US"/>
          </a:p>
        </p:txBody>
      </p:sp>
    </p:spTree>
    <p:extLst>
      <p:ext uri="{BB962C8B-B14F-4D97-AF65-F5344CB8AC3E}">
        <p14:creationId xmlns:p14="http://schemas.microsoft.com/office/powerpoint/2010/main" val="245460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819239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30</a:t>
            </a:fld>
            <a:endParaRPr lang="en-US"/>
          </a:p>
        </p:txBody>
      </p:sp>
    </p:spTree>
    <p:extLst>
      <p:ext uri="{BB962C8B-B14F-4D97-AF65-F5344CB8AC3E}">
        <p14:creationId xmlns:p14="http://schemas.microsoft.com/office/powerpoint/2010/main" val="1880324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31</a:t>
            </a:fld>
            <a:endParaRPr lang="en-US"/>
          </a:p>
        </p:txBody>
      </p:sp>
    </p:spTree>
    <p:extLst>
      <p:ext uri="{BB962C8B-B14F-4D97-AF65-F5344CB8AC3E}">
        <p14:creationId xmlns:p14="http://schemas.microsoft.com/office/powerpoint/2010/main" val="2494454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fontScale="25000" lnSpcReduction="20000"/>
          </a:bodyPr>
          <a:lstStyle/>
          <a:p>
            <a:pPr marL="342900" indent="-342900">
              <a:buAutoNum type="arabicPeriod"/>
            </a:pPr>
            <a:r>
              <a:rPr lang="en-US" dirty="0"/>
              <a:t>1. Write a query to display the last name, department number, and department name for all</a:t>
            </a:r>
          </a:p>
          <a:p>
            <a:pPr marL="342900" indent="-342900">
              <a:buAutoNum type="arabicPeriod"/>
            </a:pPr>
            <a:r>
              <a:rPr lang="en-US" dirty="0"/>
              <a:t>   employees.</a:t>
            </a:r>
          </a:p>
          <a:p>
            <a:pPr marL="342900" indent="-342900">
              <a:buAutoNum type="arabicPeriod"/>
            </a:pPr>
            <a:endParaRPr lang="en-US" dirty="0"/>
          </a:p>
          <a:p>
            <a:pPr marL="342900" indent="-342900">
              <a:buAutoNum type="arabicPeriod"/>
            </a:pPr>
            <a:r>
              <a:rPr lang="en-US" dirty="0"/>
              <a:t>	SELECT </a:t>
            </a:r>
            <a:r>
              <a:rPr lang="en-US" dirty="0" err="1"/>
              <a:t>e.last_name</a:t>
            </a:r>
            <a:r>
              <a:rPr lang="en-US" dirty="0"/>
              <a:t>, </a:t>
            </a:r>
            <a:r>
              <a:rPr lang="en-US" dirty="0" err="1"/>
              <a:t>e.department_id</a:t>
            </a:r>
            <a:r>
              <a:rPr lang="en-US" dirty="0"/>
              <a:t>, </a:t>
            </a:r>
            <a:r>
              <a:rPr lang="en-US" dirty="0" err="1"/>
              <a:t>d.department_name</a:t>
            </a:r>
            <a:endParaRPr lang="en-US" dirty="0"/>
          </a:p>
          <a:p>
            <a:pPr marL="342900" indent="-342900">
              <a:buAutoNum type="arabicPeriod"/>
            </a:pPr>
            <a:r>
              <a:rPr lang="en-US" dirty="0"/>
              <a:t>	FROM employees e, departments d</a:t>
            </a:r>
          </a:p>
          <a:p>
            <a:pPr marL="342900" indent="-342900">
              <a:buAutoNum type="arabicPeriod"/>
            </a:pPr>
            <a:r>
              <a:rPr lang="en-US" dirty="0"/>
              <a:t>	WHERE </a:t>
            </a:r>
            <a:r>
              <a:rPr lang="en-US" dirty="0" err="1"/>
              <a:t>e.department_id</a:t>
            </a:r>
            <a:r>
              <a:rPr lang="en-US" dirty="0"/>
              <a:t> = </a:t>
            </a:r>
            <a:r>
              <a:rPr lang="en-US" dirty="0" err="1"/>
              <a:t>d.department_id</a:t>
            </a:r>
            <a:r>
              <a:rPr lang="en-US" dirty="0"/>
              <a:t>;</a:t>
            </a:r>
          </a:p>
          <a:p>
            <a:pPr marL="342900" indent="-342900">
              <a:buAutoNum type="arabicPeriod"/>
            </a:pPr>
            <a:endParaRPr lang="en-US" dirty="0"/>
          </a:p>
          <a:p>
            <a:pPr marL="342900" indent="-342900">
              <a:buAutoNum type="arabicPeriod"/>
            </a:pPr>
            <a:r>
              <a:rPr lang="en-US" dirty="0"/>
              <a:t>2. Create a unique listing of all jobs that are in department 80. Include the location of the</a:t>
            </a:r>
          </a:p>
          <a:p>
            <a:pPr marL="342900" indent="-342900">
              <a:buAutoNum type="arabicPeriod"/>
            </a:pPr>
            <a:r>
              <a:rPr lang="en-US" dirty="0"/>
              <a:t>   department in the output.</a:t>
            </a:r>
          </a:p>
          <a:p>
            <a:pPr marL="342900" indent="-342900">
              <a:buAutoNum type="arabicPeriod"/>
            </a:pPr>
            <a:endParaRPr lang="en-US" dirty="0"/>
          </a:p>
          <a:p>
            <a:pPr marL="342900" indent="-342900">
              <a:buAutoNum type="arabicPeriod"/>
            </a:pPr>
            <a:r>
              <a:rPr lang="en-US" dirty="0"/>
              <a:t>	SELECT DISTINCT </a:t>
            </a:r>
            <a:r>
              <a:rPr lang="en-US" dirty="0" err="1"/>
              <a:t>job_id</a:t>
            </a:r>
            <a:r>
              <a:rPr lang="en-US" dirty="0"/>
              <a:t>, </a:t>
            </a:r>
            <a:r>
              <a:rPr lang="en-US" dirty="0" err="1"/>
              <a:t>location_id</a:t>
            </a:r>
            <a:endParaRPr lang="en-US" dirty="0"/>
          </a:p>
          <a:p>
            <a:pPr marL="342900" indent="-342900">
              <a:buAutoNum type="arabicPeriod"/>
            </a:pPr>
            <a:r>
              <a:rPr lang="en-US" dirty="0"/>
              <a:t>	FROM employees, departments</a:t>
            </a:r>
          </a:p>
          <a:p>
            <a:pPr marL="342900" indent="-342900">
              <a:buAutoNum type="arabicPeriod"/>
            </a:pPr>
            <a:r>
              <a:rPr lang="en-US" dirty="0"/>
              <a:t>	WHERE </a:t>
            </a:r>
            <a:r>
              <a:rPr lang="en-US" dirty="0" err="1"/>
              <a:t>employees.department_id</a:t>
            </a:r>
            <a:r>
              <a:rPr lang="en-US" dirty="0"/>
              <a:t> = </a:t>
            </a:r>
            <a:r>
              <a:rPr lang="en-US" dirty="0" err="1"/>
              <a:t>departments.department_id</a:t>
            </a:r>
            <a:endParaRPr lang="en-US" dirty="0"/>
          </a:p>
          <a:p>
            <a:pPr marL="342900" indent="-342900">
              <a:buAutoNum type="arabicPeriod"/>
            </a:pPr>
            <a:r>
              <a:rPr lang="en-US" dirty="0"/>
              <a:t>	AND </a:t>
            </a:r>
            <a:r>
              <a:rPr lang="en-US" dirty="0" err="1"/>
              <a:t>employees.department_id</a:t>
            </a:r>
            <a:r>
              <a:rPr lang="en-US" dirty="0"/>
              <a:t> = 80;</a:t>
            </a:r>
          </a:p>
          <a:p>
            <a:pPr marL="342900" indent="-342900">
              <a:buAutoNum type="arabicPeriod"/>
            </a:pPr>
            <a:endParaRPr lang="en-US" dirty="0"/>
          </a:p>
          <a:p>
            <a:pPr marL="342900" indent="-342900">
              <a:buAutoNum type="arabicPeriod"/>
            </a:pPr>
            <a:r>
              <a:rPr lang="en-US" dirty="0"/>
              <a:t>3. Write a query to display the employee last name, department name, location ID, and city of all</a:t>
            </a:r>
          </a:p>
          <a:p>
            <a:pPr marL="342900" indent="-342900">
              <a:buAutoNum type="arabicPeriod"/>
            </a:pPr>
            <a:r>
              <a:rPr lang="en-US" dirty="0"/>
              <a:t>   employees who earn a commission.</a:t>
            </a:r>
          </a:p>
          <a:p>
            <a:pPr marL="342900" indent="-342900">
              <a:buAutoNum type="arabicPeriod"/>
            </a:pPr>
            <a:endParaRPr lang="en-US" dirty="0"/>
          </a:p>
          <a:p>
            <a:pPr marL="342900" indent="-342900">
              <a:buAutoNum type="arabicPeriod"/>
            </a:pPr>
            <a:r>
              <a:rPr lang="en-US" dirty="0"/>
              <a:t>	SELECT </a:t>
            </a:r>
            <a:r>
              <a:rPr lang="en-US" dirty="0" err="1"/>
              <a:t>e.last_name</a:t>
            </a:r>
            <a:r>
              <a:rPr lang="en-US" dirty="0"/>
              <a:t>, </a:t>
            </a:r>
            <a:r>
              <a:rPr lang="en-US" dirty="0" err="1"/>
              <a:t>d.department_name</a:t>
            </a:r>
            <a:r>
              <a:rPr lang="en-US" dirty="0"/>
              <a:t>, </a:t>
            </a:r>
            <a:r>
              <a:rPr lang="en-US" dirty="0" err="1"/>
              <a:t>d.location_id</a:t>
            </a:r>
            <a:r>
              <a:rPr lang="en-US" dirty="0"/>
              <a:t>, </a:t>
            </a:r>
            <a:r>
              <a:rPr lang="en-US" dirty="0" err="1"/>
              <a:t>l.city</a:t>
            </a:r>
            <a:endParaRPr lang="en-US" dirty="0"/>
          </a:p>
          <a:p>
            <a:pPr marL="342900" indent="-342900">
              <a:buAutoNum type="arabicPeriod"/>
            </a:pPr>
            <a:r>
              <a:rPr lang="en-US" dirty="0"/>
              <a:t>	FROM employees e, departments d, locations l</a:t>
            </a:r>
          </a:p>
          <a:p>
            <a:pPr marL="342900" indent="-342900">
              <a:buAutoNum type="arabicPeriod"/>
            </a:pPr>
            <a:r>
              <a:rPr lang="en-US" dirty="0"/>
              <a:t>	WHERE </a:t>
            </a:r>
            <a:r>
              <a:rPr lang="en-US" dirty="0" err="1"/>
              <a:t>e.department_id</a:t>
            </a:r>
            <a:r>
              <a:rPr lang="en-US" dirty="0"/>
              <a:t> = </a:t>
            </a:r>
            <a:r>
              <a:rPr lang="en-US" dirty="0" err="1"/>
              <a:t>d.department_id</a:t>
            </a:r>
            <a:endParaRPr lang="en-US" dirty="0"/>
          </a:p>
          <a:p>
            <a:pPr marL="342900" indent="-342900">
              <a:buAutoNum type="arabicPeriod"/>
            </a:pPr>
            <a:r>
              <a:rPr lang="en-US" dirty="0"/>
              <a:t>	AND</a:t>
            </a:r>
          </a:p>
          <a:p>
            <a:pPr marL="342900" indent="-342900">
              <a:buAutoNum type="arabicPeriod"/>
            </a:pPr>
            <a:r>
              <a:rPr lang="en-US" dirty="0"/>
              <a:t>	</a:t>
            </a:r>
            <a:r>
              <a:rPr lang="en-US" dirty="0" err="1"/>
              <a:t>d.location_id</a:t>
            </a:r>
            <a:r>
              <a:rPr lang="en-US" dirty="0"/>
              <a:t> = </a:t>
            </a:r>
            <a:r>
              <a:rPr lang="en-US" dirty="0" err="1"/>
              <a:t>l.location_id</a:t>
            </a:r>
            <a:endParaRPr lang="en-US" dirty="0"/>
          </a:p>
          <a:p>
            <a:pPr marL="342900" indent="-342900">
              <a:buAutoNum type="arabicPeriod"/>
            </a:pPr>
            <a:r>
              <a:rPr lang="en-US" dirty="0"/>
              <a:t>	AND </a:t>
            </a:r>
            <a:r>
              <a:rPr lang="en-US" dirty="0" err="1"/>
              <a:t>e.commission_pct</a:t>
            </a:r>
            <a:r>
              <a:rPr lang="en-US" dirty="0"/>
              <a:t> IS NOT NULL;</a:t>
            </a:r>
          </a:p>
          <a:p>
            <a:pPr marL="342900" indent="-342900">
              <a:buAutoNum type="arabicPeriod"/>
            </a:pPr>
            <a:endParaRPr lang="en-US" dirty="0"/>
          </a:p>
          <a:p>
            <a:pPr marL="342900" indent="-342900">
              <a:buAutoNum type="arabicPeriod"/>
            </a:pPr>
            <a:r>
              <a:rPr lang="en-US" dirty="0"/>
              <a:t>4. Display the employee last name and department name for all employees who have an a</a:t>
            </a:r>
          </a:p>
          <a:p>
            <a:pPr marL="342900" indent="-342900">
              <a:buAutoNum type="arabicPeriod"/>
            </a:pPr>
            <a:r>
              <a:rPr lang="en-US" dirty="0"/>
              <a:t>   (lowercase) in their last names. Place your SQL statement in a text file named test4.sql.</a:t>
            </a:r>
          </a:p>
          <a:p>
            <a:pPr marL="342900" indent="-342900">
              <a:buAutoNum type="arabicPeriod"/>
            </a:pPr>
            <a:endParaRPr lang="en-US" dirty="0"/>
          </a:p>
          <a:p>
            <a:pPr marL="342900" indent="-342900">
              <a:buAutoNum type="arabicPeriod"/>
            </a:pPr>
            <a:r>
              <a:rPr lang="en-US" dirty="0"/>
              <a:t>	SELECT </a:t>
            </a:r>
            <a:r>
              <a:rPr lang="en-US" dirty="0" err="1"/>
              <a:t>last_name</a:t>
            </a:r>
            <a:r>
              <a:rPr lang="en-US" dirty="0"/>
              <a:t>, </a:t>
            </a:r>
            <a:r>
              <a:rPr lang="en-US" dirty="0" err="1"/>
              <a:t>department_name</a:t>
            </a:r>
            <a:endParaRPr lang="en-US" dirty="0"/>
          </a:p>
          <a:p>
            <a:pPr marL="342900" indent="-342900">
              <a:buAutoNum type="arabicPeriod"/>
            </a:pPr>
            <a:r>
              <a:rPr lang="en-US" dirty="0"/>
              <a:t>	FROM employees, departments</a:t>
            </a:r>
          </a:p>
          <a:p>
            <a:pPr marL="342900" indent="-342900">
              <a:buAutoNum type="arabicPeriod"/>
            </a:pPr>
            <a:r>
              <a:rPr lang="en-US" dirty="0"/>
              <a:t>	WHERE </a:t>
            </a:r>
            <a:r>
              <a:rPr lang="en-US" dirty="0" err="1"/>
              <a:t>employees.department_id</a:t>
            </a:r>
            <a:r>
              <a:rPr lang="en-US" dirty="0"/>
              <a:t> = </a:t>
            </a:r>
            <a:r>
              <a:rPr lang="en-US" dirty="0" err="1"/>
              <a:t>departments.department_id</a:t>
            </a:r>
            <a:endParaRPr lang="en-US" dirty="0"/>
          </a:p>
          <a:p>
            <a:pPr marL="342900" indent="-342900">
              <a:buAutoNum type="arabicPeriod"/>
            </a:pPr>
            <a:r>
              <a:rPr lang="en-US" dirty="0"/>
              <a:t>	AND </a:t>
            </a:r>
            <a:r>
              <a:rPr lang="en-US" dirty="0" err="1"/>
              <a:t>last_name</a:t>
            </a:r>
            <a:r>
              <a:rPr lang="en-US" dirty="0"/>
              <a:t> LIKE ’%a%’;</a:t>
            </a:r>
          </a:p>
          <a:p>
            <a:pPr marL="342900" indent="-342900">
              <a:buAutoNum type="arabicPeriod"/>
            </a:pPr>
            <a:endParaRPr lang="en-US" dirty="0"/>
          </a:p>
          <a:p>
            <a:pPr marL="342900" indent="-342900">
              <a:buAutoNum type="arabicPeriod"/>
            </a:pPr>
            <a:r>
              <a:rPr lang="en-US" dirty="0"/>
              <a:t>5. Write a query to display the last name, job, department number, and department name for all</a:t>
            </a:r>
          </a:p>
          <a:p>
            <a:pPr marL="342900" indent="-342900">
              <a:buAutoNum type="arabicPeriod"/>
            </a:pPr>
            <a:r>
              <a:rPr lang="en-US" dirty="0"/>
              <a:t>   employees who work in Toronto.</a:t>
            </a:r>
          </a:p>
          <a:p>
            <a:pPr marL="342900" indent="-342900">
              <a:buAutoNum type="arabicPeriod"/>
            </a:pPr>
            <a:endParaRPr lang="en-US" dirty="0"/>
          </a:p>
          <a:p>
            <a:pPr marL="342900" indent="-342900">
              <a:buAutoNum type="arabicPeriod"/>
            </a:pPr>
            <a:r>
              <a:rPr lang="en-US" dirty="0"/>
              <a:t>	SELECT 	</a:t>
            </a:r>
            <a:r>
              <a:rPr lang="en-US" dirty="0" err="1"/>
              <a:t>e.last_name</a:t>
            </a:r>
            <a:r>
              <a:rPr lang="en-US" dirty="0"/>
              <a:t>, </a:t>
            </a:r>
            <a:r>
              <a:rPr lang="en-US" dirty="0" err="1"/>
              <a:t>e.job_id</a:t>
            </a:r>
            <a:r>
              <a:rPr lang="en-US" dirty="0"/>
              <a:t>, </a:t>
            </a:r>
            <a:r>
              <a:rPr lang="en-US" dirty="0" err="1"/>
              <a:t>e.department_id,d.department_name</a:t>
            </a:r>
            <a:endParaRPr lang="en-US" dirty="0"/>
          </a:p>
          <a:p>
            <a:pPr marL="342900" indent="-342900">
              <a:buAutoNum type="arabicPeriod"/>
            </a:pPr>
            <a:r>
              <a:rPr lang="en-US" dirty="0"/>
              <a:t>	FROM 	employees e JOIN departments d</a:t>
            </a:r>
          </a:p>
          <a:p>
            <a:pPr marL="342900" indent="-342900">
              <a:buAutoNum type="arabicPeriod"/>
            </a:pPr>
            <a:r>
              <a:rPr lang="en-US" dirty="0"/>
              <a:t>	ON 	(</a:t>
            </a:r>
            <a:r>
              <a:rPr lang="en-US" dirty="0" err="1"/>
              <a:t>e.department_id</a:t>
            </a:r>
            <a:r>
              <a:rPr lang="en-US" dirty="0"/>
              <a:t> = </a:t>
            </a:r>
            <a:r>
              <a:rPr lang="en-US" dirty="0" err="1"/>
              <a:t>d.department_id</a:t>
            </a:r>
            <a:r>
              <a:rPr lang="en-US" dirty="0"/>
              <a:t>)</a:t>
            </a:r>
          </a:p>
          <a:p>
            <a:pPr marL="342900" indent="-342900">
              <a:buAutoNum type="arabicPeriod"/>
            </a:pPr>
            <a:r>
              <a:rPr lang="en-US" dirty="0"/>
              <a:t>	JOIN 	locations l</a:t>
            </a:r>
          </a:p>
          <a:p>
            <a:pPr marL="342900" indent="-342900">
              <a:buAutoNum type="arabicPeriod"/>
            </a:pPr>
            <a:r>
              <a:rPr lang="en-US" dirty="0"/>
              <a:t>	ON 	(</a:t>
            </a:r>
            <a:r>
              <a:rPr lang="en-US" dirty="0" err="1"/>
              <a:t>d.location_id</a:t>
            </a:r>
            <a:r>
              <a:rPr lang="en-US" dirty="0"/>
              <a:t> = </a:t>
            </a:r>
            <a:r>
              <a:rPr lang="en-US" dirty="0" err="1"/>
              <a:t>l.location_id</a:t>
            </a:r>
            <a:r>
              <a:rPr lang="en-US" dirty="0"/>
              <a:t>)</a:t>
            </a:r>
          </a:p>
          <a:p>
            <a:pPr marL="342900" indent="-342900">
              <a:buAutoNum type="arabicPeriod"/>
            </a:pPr>
            <a:r>
              <a:rPr lang="en-US" dirty="0"/>
              <a:t>	WHERE 	LOWER(</a:t>
            </a:r>
            <a:r>
              <a:rPr lang="en-US" dirty="0" err="1"/>
              <a:t>l.city</a:t>
            </a:r>
            <a:r>
              <a:rPr lang="en-US" dirty="0"/>
              <a:t>) = ’</a:t>
            </a:r>
            <a:r>
              <a:rPr lang="en-US" dirty="0" err="1"/>
              <a:t>toronto</a:t>
            </a:r>
            <a:r>
              <a:rPr lang="en-US" dirty="0"/>
              <a:t>’;</a:t>
            </a:r>
          </a:p>
          <a:p>
            <a:pPr marL="342900" indent="-342900">
              <a:buAutoNum type="arabicPeriod"/>
            </a:pPr>
            <a:endParaRPr lang="en-US" dirty="0"/>
          </a:p>
          <a:p>
            <a:pPr marL="342900" indent="-342900">
              <a:buAutoNum type="arabicPeriod"/>
            </a:pPr>
            <a:r>
              <a:rPr lang="en-US" dirty="0"/>
              <a:t>6. Display the employee last name and employee number along with their manager’s last name and</a:t>
            </a:r>
          </a:p>
          <a:p>
            <a:pPr marL="342900" indent="-342900">
              <a:buAutoNum type="arabicPeriod"/>
            </a:pPr>
            <a:r>
              <a:rPr lang="en-US" dirty="0"/>
              <a:t>   manager number. Label the columns Employee , Emp#, Manager, </a:t>
            </a:r>
            <a:r>
              <a:rPr lang="en-US" dirty="0" err="1"/>
              <a:t>Mgr</a:t>
            </a:r>
            <a:r>
              <a:rPr lang="en-US" dirty="0"/>
              <a:t>#, respectively.</a:t>
            </a:r>
          </a:p>
          <a:p>
            <a:pPr marL="342900" indent="-342900">
              <a:buAutoNum type="arabicPeriod"/>
            </a:pPr>
            <a:r>
              <a:rPr lang="en-US" dirty="0"/>
              <a:t>   Place your SQL statement in a text file named test6.sql.</a:t>
            </a:r>
          </a:p>
          <a:p>
            <a:pPr marL="342900" indent="-342900">
              <a:buAutoNum type="arabicPeriod"/>
            </a:pPr>
            <a:endParaRPr lang="en-US" dirty="0"/>
          </a:p>
          <a:p>
            <a:pPr marL="342900" indent="-342900">
              <a:buAutoNum type="arabicPeriod"/>
            </a:pPr>
            <a:r>
              <a:rPr lang="en-US" dirty="0"/>
              <a:t>	SELECT	 </a:t>
            </a:r>
            <a:r>
              <a:rPr lang="en-US" dirty="0" err="1"/>
              <a:t>w.last_name</a:t>
            </a:r>
            <a:r>
              <a:rPr lang="en-US" dirty="0"/>
              <a:t> "Employee", </a:t>
            </a:r>
            <a:r>
              <a:rPr lang="en-US" dirty="0" err="1"/>
              <a:t>w.employee_id</a:t>
            </a:r>
            <a:r>
              <a:rPr lang="en-US" dirty="0"/>
              <a:t> "EMP#",</a:t>
            </a:r>
          </a:p>
          <a:p>
            <a:pPr marL="342900" indent="-342900">
              <a:buAutoNum type="arabicPeriod"/>
            </a:pPr>
            <a:r>
              <a:rPr lang="en-US" dirty="0"/>
              <a:t>	         </a:t>
            </a:r>
            <a:r>
              <a:rPr lang="en-US" dirty="0" err="1"/>
              <a:t>m.last_name</a:t>
            </a:r>
            <a:r>
              <a:rPr lang="en-US" dirty="0"/>
              <a:t> "Manager", </a:t>
            </a:r>
            <a:r>
              <a:rPr lang="en-US" dirty="0" err="1"/>
              <a:t>m.employee_id</a:t>
            </a:r>
            <a:r>
              <a:rPr lang="en-US" dirty="0"/>
              <a:t> "</a:t>
            </a:r>
            <a:r>
              <a:rPr lang="en-US" dirty="0" err="1"/>
              <a:t>Mgr</a:t>
            </a:r>
            <a:r>
              <a:rPr lang="en-US" dirty="0"/>
              <a:t>#"</a:t>
            </a:r>
          </a:p>
          <a:p>
            <a:pPr marL="342900" indent="-342900">
              <a:buAutoNum type="arabicPeriod"/>
            </a:pPr>
            <a:r>
              <a:rPr lang="en-US" dirty="0"/>
              <a:t>	FROM     employees w join employees m</a:t>
            </a:r>
          </a:p>
          <a:p>
            <a:pPr marL="342900" indent="-342900">
              <a:buAutoNum type="arabicPeriod"/>
            </a:pPr>
            <a:r>
              <a:rPr lang="en-US" dirty="0"/>
              <a:t>	ON       (</a:t>
            </a:r>
            <a:r>
              <a:rPr lang="en-US" dirty="0" err="1"/>
              <a:t>w.manager_id</a:t>
            </a:r>
            <a:r>
              <a:rPr lang="en-US" dirty="0"/>
              <a:t> = </a:t>
            </a:r>
            <a:r>
              <a:rPr lang="en-US" dirty="0" err="1"/>
              <a:t>m.employee_id</a:t>
            </a:r>
            <a:r>
              <a:rPr lang="en-US" dirty="0"/>
              <a:t>);</a:t>
            </a:r>
          </a:p>
          <a:p>
            <a:pPr marL="342900" indent="-342900">
              <a:buAutoNum type="arabicPeriod"/>
            </a:pPr>
            <a:endParaRPr lang="en-US" dirty="0"/>
          </a:p>
          <a:p>
            <a:pPr marL="342900" indent="-342900">
              <a:buAutoNum type="arabicPeriod"/>
            </a:pPr>
            <a:r>
              <a:rPr lang="en-US" dirty="0"/>
              <a:t>7. Modify test6.sql to display all employees including King, who has no manager.</a:t>
            </a:r>
          </a:p>
          <a:p>
            <a:pPr marL="342900" indent="-342900">
              <a:buAutoNum type="arabicPeriod"/>
            </a:pPr>
            <a:r>
              <a:rPr lang="en-US" dirty="0"/>
              <a:t>   Place your SQL statement in a text file named test7.sql. Run the query in lab4_7.sql</a:t>
            </a:r>
          </a:p>
          <a:p>
            <a:pPr marL="342900" indent="-342900">
              <a:buAutoNum type="arabicPeriod"/>
            </a:pPr>
            <a:r>
              <a:rPr lang="en-US" dirty="0"/>
              <a:t>	SELECT </a:t>
            </a:r>
            <a:r>
              <a:rPr lang="en-US" dirty="0" err="1"/>
              <a:t>w.last_name</a:t>
            </a:r>
            <a:r>
              <a:rPr lang="en-US" dirty="0"/>
              <a:t> "Employee", </a:t>
            </a:r>
            <a:r>
              <a:rPr lang="en-US" dirty="0" err="1"/>
              <a:t>w.employee_id</a:t>
            </a:r>
            <a:r>
              <a:rPr lang="en-US" dirty="0"/>
              <a:t> "EMP#",</a:t>
            </a:r>
          </a:p>
          <a:p>
            <a:pPr marL="342900" indent="-342900">
              <a:buAutoNum type="arabicPeriod"/>
            </a:pPr>
            <a:r>
              <a:rPr lang="en-US" dirty="0"/>
              <a:t>	</a:t>
            </a:r>
            <a:r>
              <a:rPr lang="en-US" dirty="0" err="1"/>
              <a:t>m.last_name</a:t>
            </a:r>
            <a:r>
              <a:rPr lang="en-US" dirty="0"/>
              <a:t> "Manager", </a:t>
            </a:r>
            <a:r>
              <a:rPr lang="en-US" dirty="0" err="1"/>
              <a:t>m.employee_id</a:t>
            </a:r>
            <a:r>
              <a:rPr lang="en-US" dirty="0"/>
              <a:t> "</a:t>
            </a:r>
            <a:r>
              <a:rPr lang="en-US" dirty="0" err="1"/>
              <a:t>Mgr</a:t>
            </a:r>
            <a:r>
              <a:rPr lang="en-US" dirty="0"/>
              <a:t>#"</a:t>
            </a:r>
          </a:p>
          <a:p>
            <a:pPr marL="342900" indent="-342900">
              <a:buAutoNum type="arabicPeriod"/>
            </a:pPr>
            <a:r>
              <a:rPr lang="en-US" dirty="0"/>
              <a:t>	FROM employees w</a:t>
            </a:r>
          </a:p>
          <a:p>
            <a:pPr marL="342900" indent="-342900">
              <a:buAutoNum type="arabicPeriod"/>
            </a:pPr>
            <a:r>
              <a:rPr lang="en-US" dirty="0"/>
              <a:t>	LEFT OUTER JOIN employees m</a:t>
            </a:r>
          </a:p>
          <a:p>
            <a:pPr marL="342900" indent="-342900">
              <a:buAutoNum type="arabicPeriod"/>
            </a:pPr>
            <a:r>
              <a:rPr lang="en-US" dirty="0"/>
              <a:t>	ON (</a:t>
            </a:r>
            <a:r>
              <a:rPr lang="en-US" dirty="0" err="1"/>
              <a:t>w.manager_id</a:t>
            </a:r>
            <a:r>
              <a:rPr lang="en-US" dirty="0"/>
              <a:t> = </a:t>
            </a:r>
            <a:r>
              <a:rPr lang="en-US" dirty="0" err="1"/>
              <a:t>m.employee_id</a:t>
            </a:r>
            <a:r>
              <a:rPr lang="en-US" dirty="0"/>
              <a:t>);</a:t>
            </a:r>
          </a:p>
          <a:p>
            <a:pPr marL="342900" indent="-342900">
              <a:buAutoNum type="arabicPeriod"/>
            </a:pPr>
            <a:endParaRPr lang="en-US" dirty="0"/>
          </a:p>
          <a:p>
            <a:pPr marL="342900" indent="-342900">
              <a:buAutoNum type="arabicPeriod"/>
            </a:pPr>
            <a:r>
              <a:rPr lang="en-US" dirty="0"/>
              <a:t>8. Create a query that displays employee last names, department numbers, and all the</a:t>
            </a:r>
          </a:p>
          <a:p>
            <a:pPr marL="342900" indent="-342900">
              <a:buAutoNum type="arabicPeriod"/>
            </a:pPr>
            <a:r>
              <a:rPr lang="en-US" dirty="0"/>
              <a:t>   employees who work in the same department as a given employee. Give each column an</a:t>
            </a:r>
          </a:p>
          <a:p>
            <a:pPr marL="342900" indent="-342900">
              <a:buAutoNum type="arabicPeriod"/>
            </a:pPr>
            <a:r>
              <a:rPr lang="en-US" dirty="0"/>
              <a:t>   appropriate label.</a:t>
            </a:r>
          </a:p>
          <a:p>
            <a:pPr marL="342900" indent="-342900">
              <a:buAutoNum type="arabicPeriod"/>
            </a:pPr>
            <a:endParaRPr lang="en-US" dirty="0"/>
          </a:p>
          <a:p>
            <a:pPr marL="342900" indent="-342900">
              <a:buAutoNum type="arabicPeriod"/>
            </a:pPr>
            <a:r>
              <a:rPr lang="en-US" dirty="0"/>
              <a:t>	SELECT </a:t>
            </a:r>
            <a:r>
              <a:rPr lang="en-US" dirty="0" err="1"/>
              <a:t>e.department_id</a:t>
            </a:r>
            <a:r>
              <a:rPr lang="en-US" dirty="0"/>
              <a:t> department, </a:t>
            </a:r>
            <a:r>
              <a:rPr lang="en-US" dirty="0" err="1"/>
              <a:t>e.last_name</a:t>
            </a:r>
            <a:r>
              <a:rPr lang="en-US" dirty="0"/>
              <a:t> employee,</a:t>
            </a:r>
          </a:p>
          <a:p>
            <a:pPr marL="342900" indent="-342900">
              <a:buAutoNum type="arabicPeriod"/>
            </a:pPr>
            <a:r>
              <a:rPr lang="en-US" dirty="0"/>
              <a:t>	</a:t>
            </a:r>
            <a:r>
              <a:rPr lang="en-US" dirty="0" err="1"/>
              <a:t>c.last_name</a:t>
            </a:r>
            <a:r>
              <a:rPr lang="en-US" dirty="0"/>
              <a:t> colleague</a:t>
            </a:r>
          </a:p>
          <a:p>
            <a:pPr marL="342900" indent="-342900">
              <a:buAutoNum type="arabicPeriod"/>
            </a:pPr>
            <a:r>
              <a:rPr lang="en-US" dirty="0"/>
              <a:t>	FROM employees e JOIN employees c</a:t>
            </a:r>
          </a:p>
          <a:p>
            <a:pPr marL="342900" indent="-342900">
              <a:buAutoNum type="arabicPeriod"/>
            </a:pPr>
            <a:r>
              <a:rPr lang="en-US" dirty="0"/>
              <a:t>	ON (</a:t>
            </a:r>
            <a:r>
              <a:rPr lang="en-US" dirty="0" err="1"/>
              <a:t>e.department_id</a:t>
            </a:r>
            <a:r>
              <a:rPr lang="en-US" dirty="0"/>
              <a:t> = </a:t>
            </a:r>
            <a:r>
              <a:rPr lang="en-US" dirty="0" err="1"/>
              <a:t>c.department_id</a:t>
            </a:r>
            <a:r>
              <a:rPr lang="en-US" dirty="0"/>
              <a:t>)</a:t>
            </a:r>
          </a:p>
          <a:p>
            <a:pPr marL="342900" indent="-342900">
              <a:buAutoNum type="arabicPeriod"/>
            </a:pPr>
            <a:r>
              <a:rPr lang="en-US" dirty="0"/>
              <a:t>	WHERE </a:t>
            </a:r>
            <a:r>
              <a:rPr lang="en-US" dirty="0" err="1"/>
              <a:t>e.employee_id</a:t>
            </a:r>
            <a:r>
              <a:rPr lang="en-US" dirty="0"/>
              <a:t> &lt;&gt; </a:t>
            </a:r>
            <a:r>
              <a:rPr lang="en-US" dirty="0" err="1"/>
              <a:t>c.employee_id</a:t>
            </a:r>
            <a:endParaRPr lang="en-US" dirty="0"/>
          </a:p>
          <a:p>
            <a:pPr marL="342900" indent="-342900">
              <a:buAutoNum type="arabicPeriod"/>
            </a:pPr>
            <a:r>
              <a:rPr lang="en-US" dirty="0"/>
              <a:t>	ORDER BY </a:t>
            </a:r>
            <a:r>
              <a:rPr lang="en-US" dirty="0" err="1"/>
              <a:t>e.department_id</a:t>
            </a:r>
            <a:r>
              <a:rPr lang="en-US" dirty="0"/>
              <a:t>, </a:t>
            </a:r>
            <a:r>
              <a:rPr lang="en-US" dirty="0" err="1"/>
              <a:t>e.last_name</a:t>
            </a:r>
            <a:r>
              <a:rPr lang="en-US" dirty="0"/>
              <a:t>, </a:t>
            </a:r>
            <a:r>
              <a:rPr lang="en-US" dirty="0" err="1"/>
              <a:t>c.last_name</a:t>
            </a:r>
            <a:r>
              <a:rPr lang="en-US" dirty="0"/>
              <a:t>;</a:t>
            </a:r>
          </a:p>
          <a:p>
            <a:pPr marL="342900" indent="-342900">
              <a:buAutoNum type="arabicPeriod"/>
            </a:pPr>
            <a:endParaRPr lang="en-US" dirty="0"/>
          </a:p>
          <a:p>
            <a:pPr marL="342900" indent="-342900">
              <a:buAutoNum type="arabicPeriod"/>
            </a:pPr>
            <a:r>
              <a:rPr lang="en-US" dirty="0"/>
              <a:t>9. Show the structure of the JOB_GRADES table. Create a query that displays the name, job,</a:t>
            </a:r>
          </a:p>
          <a:p>
            <a:pPr marL="342900" indent="-342900">
              <a:buAutoNum type="arabicPeriod"/>
            </a:pPr>
            <a:r>
              <a:rPr lang="en-US" dirty="0"/>
              <a:t>   department name, salary, and grade for all employees.</a:t>
            </a:r>
          </a:p>
          <a:p>
            <a:pPr marL="342900" indent="-342900">
              <a:buAutoNum type="arabicPeriod"/>
            </a:pPr>
            <a:endParaRPr lang="en-US" dirty="0"/>
          </a:p>
          <a:p>
            <a:pPr marL="342900" indent="-342900">
              <a:buAutoNum type="arabicPeriod"/>
            </a:pPr>
            <a:r>
              <a:rPr lang="en-US" dirty="0"/>
              <a:t>	DESC JOB_GRADES</a:t>
            </a:r>
          </a:p>
          <a:p>
            <a:pPr marL="342900" indent="-342900">
              <a:buAutoNum type="arabicPeriod"/>
            </a:pPr>
            <a:r>
              <a:rPr lang="en-US" dirty="0"/>
              <a:t>	SELECT </a:t>
            </a:r>
            <a:r>
              <a:rPr lang="en-US" dirty="0" err="1"/>
              <a:t>e.last_name</a:t>
            </a:r>
            <a:r>
              <a:rPr lang="en-US" dirty="0"/>
              <a:t>, </a:t>
            </a:r>
            <a:r>
              <a:rPr lang="en-US" dirty="0" err="1"/>
              <a:t>e.job_id</a:t>
            </a:r>
            <a:r>
              <a:rPr lang="en-US" dirty="0"/>
              <a:t>, </a:t>
            </a:r>
            <a:r>
              <a:rPr lang="en-US" dirty="0" err="1"/>
              <a:t>d.department_name</a:t>
            </a:r>
            <a:r>
              <a:rPr lang="en-US" dirty="0"/>
              <a:t>,</a:t>
            </a:r>
          </a:p>
          <a:p>
            <a:pPr marL="342900" indent="-342900">
              <a:buAutoNum type="arabicPeriod"/>
            </a:pPr>
            <a:r>
              <a:rPr lang="en-US" dirty="0"/>
              <a:t>	</a:t>
            </a:r>
            <a:r>
              <a:rPr lang="en-US" dirty="0" err="1"/>
              <a:t>e.salary</a:t>
            </a:r>
            <a:r>
              <a:rPr lang="en-US" dirty="0"/>
              <a:t>, </a:t>
            </a:r>
            <a:r>
              <a:rPr lang="en-US" dirty="0" err="1"/>
              <a:t>j.grade_level</a:t>
            </a:r>
            <a:endParaRPr lang="en-US" dirty="0"/>
          </a:p>
          <a:p>
            <a:pPr marL="342900" indent="-342900">
              <a:buAutoNum type="arabicPeriod"/>
            </a:pPr>
            <a:r>
              <a:rPr lang="en-US" dirty="0"/>
              <a:t>	FROM employees e, departments d, </a:t>
            </a:r>
            <a:r>
              <a:rPr lang="en-US" dirty="0" err="1"/>
              <a:t>job_grades</a:t>
            </a:r>
            <a:r>
              <a:rPr lang="en-US" dirty="0"/>
              <a:t> j</a:t>
            </a:r>
          </a:p>
          <a:p>
            <a:pPr marL="342900" indent="-342900">
              <a:buAutoNum type="arabicPeriod"/>
            </a:pPr>
            <a:r>
              <a:rPr lang="en-US" dirty="0"/>
              <a:t>	WHERE </a:t>
            </a:r>
            <a:r>
              <a:rPr lang="en-US" dirty="0" err="1"/>
              <a:t>e.department_id</a:t>
            </a:r>
            <a:r>
              <a:rPr lang="en-US" dirty="0"/>
              <a:t> = </a:t>
            </a:r>
            <a:r>
              <a:rPr lang="en-US" dirty="0" err="1"/>
              <a:t>d.department_id</a:t>
            </a:r>
            <a:endParaRPr lang="en-US" dirty="0"/>
          </a:p>
          <a:p>
            <a:pPr marL="342900" indent="-342900">
              <a:buAutoNum type="arabicPeriod"/>
            </a:pPr>
            <a:r>
              <a:rPr lang="en-US" dirty="0"/>
              <a:t>	AND </a:t>
            </a:r>
            <a:r>
              <a:rPr lang="en-US" dirty="0" err="1"/>
              <a:t>e.salary</a:t>
            </a:r>
            <a:r>
              <a:rPr lang="en-US" dirty="0"/>
              <a:t> BETWEEN </a:t>
            </a:r>
            <a:r>
              <a:rPr lang="en-US" dirty="0" err="1"/>
              <a:t>j.lowest_sal</a:t>
            </a:r>
            <a:r>
              <a:rPr lang="en-US" dirty="0"/>
              <a:t> AND </a:t>
            </a:r>
            <a:r>
              <a:rPr lang="en-US" dirty="0" err="1"/>
              <a:t>j.highest_sal</a:t>
            </a:r>
            <a:r>
              <a:rPr lang="en-US" dirty="0"/>
              <a:t>;</a:t>
            </a:r>
          </a:p>
          <a:p>
            <a:pPr marL="342900" indent="-342900">
              <a:buAutoNum type="arabicPeriod"/>
            </a:pPr>
            <a:endParaRPr lang="en-US" dirty="0"/>
          </a:p>
          <a:p>
            <a:pPr marL="342900" indent="-342900">
              <a:buAutoNum type="arabicPeriod"/>
            </a:pPr>
            <a:r>
              <a:rPr lang="en-US" dirty="0"/>
              <a:t>		-- OR</a:t>
            </a:r>
          </a:p>
          <a:p>
            <a:pPr marL="342900" indent="-342900">
              <a:buAutoNum type="arabicPeriod"/>
            </a:pPr>
            <a:endParaRPr lang="en-US" dirty="0"/>
          </a:p>
          <a:p>
            <a:pPr marL="342900" indent="-342900">
              <a:buAutoNum type="arabicPeriod"/>
            </a:pPr>
            <a:r>
              <a:rPr lang="en-US" dirty="0"/>
              <a:t>	SELECT </a:t>
            </a:r>
            <a:r>
              <a:rPr lang="en-US" dirty="0" err="1"/>
              <a:t>e.last_name</a:t>
            </a:r>
            <a:r>
              <a:rPr lang="en-US" dirty="0"/>
              <a:t>, </a:t>
            </a:r>
            <a:r>
              <a:rPr lang="en-US" dirty="0" err="1"/>
              <a:t>e.job_id</a:t>
            </a:r>
            <a:r>
              <a:rPr lang="en-US" dirty="0"/>
              <a:t>, </a:t>
            </a:r>
            <a:r>
              <a:rPr lang="en-US" dirty="0" err="1"/>
              <a:t>d.department_name,e.salary</a:t>
            </a:r>
            <a:r>
              <a:rPr lang="en-US" dirty="0"/>
              <a:t>, </a:t>
            </a:r>
            <a:r>
              <a:rPr lang="en-US" dirty="0" err="1"/>
              <a:t>j.grade_level</a:t>
            </a:r>
            <a:endParaRPr lang="en-US" dirty="0"/>
          </a:p>
          <a:p>
            <a:pPr marL="342900" indent="-342900">
              <a:buAutoNum type="arabicPeriod"/>
            </a:pPr>
            <a:r>
              <a:rPr lang="en-US" dirty="0"/>
              <a:t>	FROM employees e JOIN departments d</a:t>
            </a:r>
          </a:p>
          <a:p>
            <a:pPr marL="342900" indent="-342900">
              <a:buAutoNum type="arabicPeriod"/>
            </a:pPr>
            <a:r>
              <a:rPr lang="en-US" dirty="0"/>
              <a:t>	ON (</a:t>
            </a:r>
            <a:r>
              <a:rPr lang="en-US" dirty="0" err="1"/>
              <a:t>e.department_id</a:t>
            </a:r>
            <a:r>
              <a:rPr lang="en-US" dirty="0"/>
              <a:t> = </a:t>
            </a:r>
            <a:r>
              <a:rPr lang="en-US" dirty="0" err="1"/>
              <a:t>d.department_id</a:t>
            </a:r>
            <a:r>
              <a:rPr lang="en-US" dirty="0"/>
              <a:t>)</a:t>
            </a:r>
          </a:p>
          <a:p>
            <a:pPr marL="342900" indent="-342900">
              <a:buAutoNum type="arabicPeriod"/>
            </a:pPr>
            <a:r>
              <a:rPr lang="en-US" dirty="0"/>
              <a:t>	JOIN </a:t>
            </a:r>
            <a:r>
              <a:rPr lang="en-US" dirty="0" err="1"/>
              <a:t>job_grades</a:t>
            </a:r>
            <a:r>
              <a:rPr lang="en-US" dirty="0"/>
              <a:t> j</a:t>
            </a:r>
          </a:p>
          <a:p>
            <a:pPr marL="342900" indent="-342900">
              <a:buAutoNum type="arabicPeriod"/>
            </a:pPr>
            <a:r>
              <a:rPr lang="en-US" dirty="0"/>
              <a:t>	ON (</a:t>
            </a:r>
            <a:r>
              <a:rPr lang="en-US" dirty="0" err="1"/>
              <a:t>e.salary</a:t>
            </a:r>
            <a:r>
              <a:rPr lang="en-US" dirty="0"/>
              <a:t> BETWEEN </a:t>
            </a:r>
            <a:r>
              <a:rPr lang="en-US" dirty="0" err="1"/>
              <a:t>j.lowest_sal</a:t>
            </a:r>
            <a:r>
              <a:rPr lang="en-US" dirty="0"/>
              <a:t> AND </a:t>
            </a:r>
            <a:r>
              <a:rPr lang="en-US" dirty="0" err="1"/>
              <a:t>j.highest_sal</a:t>
            </a:r>
            <a:r>
              <a:rPr lang="en-US" dirty="0"/>
              <a:t>);</a:t>
            </a:r>
          </a:p>
          <a:p>
            <a:pPr marL="342900" indent="-342900">
              <a:buAutoNum type="arabicPeriod"/>
            </a:pPr>
            <a:endParaRPr lang="en-US" dirty="0"/>
          </a:p>
          <a:p>
            <a:pPr marL="342900" indent="-342900">
              <a:buAutoNum type="arabicPeriod"/>
            </a:pPr>
            <a:r>
              <a:rPr lang="en-US" dirty="0"/>
              <a:t>10. Create a query to display the name and hire date of any employee hired after employee Davies.</a:t>
            </a:r>
          </a:p>
          <a:p>
            <a:pPr marL="342900" indent="-342900">
              <a:buAutoNum type="arabicPeriod"/>
            </a:pPr>
            <a:endParaRPr lang="en-US" dirty="0"/>
          </a:p>
          <a:p>
            <a:pPr marL="342900" indent="-342900">
              <a:buAutoNum type="arabicPeriod"/>
            </a:pPr>
            <a:r>
              <a:rPr lang="en-US" dirty="0"/>
              <a:t>	SELECT </a:t>
            </a:r>
            <a:r>
              <a:rPr lang="en-US" dirty="0" err="1"/>
              <a:t>e.last_name</a:t>
            </a:r>
            <a:r>
              <a:rPr lang="en-US" dirty="0"/>
              <a:t>, </a:t>
            </a:r>
            <a:r>
              <a:rPr lang="en-US" dirty="0" err="1"/>
              <a:t>e.hire_date</a:t>
            </a:r>
            <a:endParaRPr lang="en-US" dirty="0"/>
          </a:p>
          <a:p>
            <a:pPr marL="342900" indent="-342900">
              <a:buAutoNum type="arabicPeriod"/>
            </a:pPr>
            <a:r>
              <a:rPr lang="en-US" dirty="0"/>
              <a:t>	FROM employees e, employees </a:t>
            </a:r>
            <a:r>
              <a:rPr lang="en-US" dirty="0" err="1"/>
              <a:t>davies</a:t>
            </a:r>
            <a:endParaRPr lang="en-US" dirty="0"/>
          </a:p>
          <a:p>
            <a:pPr marL="342900" indent="-342900">
              <a:buAutoNum type="arabicPeriod"/>
            </a:pPr>
            <a:r>
              <a:rPr lang="en-US" dirty="0"/>
              <a:t>	WHERE </a:t>
            </a:r>
            <a:r>
              <a:rPr lang="en-US" dirty="0" err="1"/>
              <a:t>davies.last_name</a:t>
            </a:r>
            <a:r>
              <a:rPr lang="en-US" dirty="0"/>
              <a:t> = ’Davies’</a:t>
            </a:r>
          </a:p>
          <a:p>
            <a:pPr marL="342900" indent="-342900">
              <a:buAutoNum type="arabicPeriod"/>
            </a:pPr>
            <a:r>
              <a:rPr lang="en-US" dirty="0"/>
              <a:t>	AND </a:t>
            </a:r>
            <a:r>
              <a:rPr lang="en-US" dirty="0" err="1"/>
              <a:t>davies.hire_date</a:t>
            </a:r>
            <a:r>
              <a:rPr lang="en-US" dirty="0"/>
              <a:t> &lt; </a:t>
            </a:r>
            <a:r>
              <a:rPr lang="en-US" dirty="0" err="1"/>
              <a:t>e.hire_date</a:t>
            </a:r>
            <a:endParaRPr lang="en-US" dirty="0"/>
          </a:p>
          <a:p>
            <a:pPr marL="342900" indent="-342900">
              <a:buAutoNum type="arabicPeriod"/>
            </a:pPr>
            <a:endParaRPr lang="en-US" dirty="0"/>
          </a:p>
          <a:p>
            <a:pPr marL="342900" indent="-342900">
              <a:buAutoNum type="arabicPeriod"/>
            </a:pPr>
            <a:r>
              <a:rPr lang="en-US" dirty="0"/>
              <a:t>		-- OR</a:t>
            </a:r>
          </a:p>
          <a:p>
            <a:pPr marL="342900" indent="-342900">
              <a:buAutoNum type="arabicPeriod"/>
            </a:pPr>
            <a:endParaRPr lang="en-US" dirty="0"/>
          </a:p>
          <a:p>
            <a:pPr marL="342900" indent="-342900">
              <a:buAutoNum type="arabicPeriod"/>
            </a:pPr>
            <a:r>
              <a:rPr lang="en-US" dirty="0"/>
              <a:t>	SELECT </a:t>
            </a:r>
            <a:r>
              <a:rPr lang="en-US" dirty="0" err="1"/>
              <a:t>e.last_name</a:t>
            </a:r>
            <a:r>
              <a:rPr lang="en-US" dirty="0"/>
              <a:t>, </a:t>
            </a:r>
            <a:r>
              <a:rPr lang="en-US" dirty="0" err="1"/>
              <a:t>e.hire_date</a:t>
            </a:r>
            <a:endParaRPr lang="en-US" dirty="0"/>
          </a:p>
          <a:p>
            <a:pPr marL="342900" indent="-342900">
              <a:buAutoNum type="arabicPeriod"/>
            </a:pPr>
            <a:r>
              <a:rPr lang="en-US" dirty="0"/>
              <a:t>	FROM employees e JOIN employees </a:t>
            </a:r>
            <a:r>
              <a:rPr lang="en-US" dirty="0" err="1"/>
              <a:t>davies</a:t>
            </a:r>
            <a:endParaRPr lang="en-US" dirty="0"/>
          </a:p>
          <a:p>
            <a:pPr marL="342900" indent="-342900">
              <a:buAutoNum type="arabicPeriod"/>
            </a:pPr>
            <a:r>
              <a:rPr lang="en-US" dirty="0"/>
              <a:t>	ON (</a:t>
            </a:r>
            <a:r>
              <a:rPr lang="en-US" dirty="0" err="1"/>
              <a:t>davies.last_name</a:t>
            </a:r>
            <a:r>
              <a:rPr lang="en-US" dirty="0"/>
              <a:t> = ’Davies’)</a:t>
            </a:r>
          </a:p>
          <a:p>
            <a:pPr marL="342900" indent="-342900">
              <a:buAutoNum type="arabicPeriod"/>
            </a:pPr>
            <a:r>
              <a:rPr lang="en-US" dirty="0"/>
              <a:t>	WHERE </a:t>
            </a:r>
            <a:r>
              <a:rPr lang="en-US" dirty="0" err="1"/>
              <a:t>davies.hire_date</a:t>
            </a:r>
            <a:r>
              <a:rPr lang="en-US" dirty="0"/>
              <a:t> &lt; </a:t>
            </a:r>
            <a:r>
              <a:rPr lang="en-US" dirty="0" err="1"/>
              <a:t>e.hire_date</a:t>
            </a:r>
            <a:r>
              <a:rPr lang="en-US" dirty="0"/>
              <a:t>;</a:t>
            </a:r>
          </a:p>
          <a:p>
            <a:pPr marL="342900" indent="-342900">
              <a:buAutoNum type="arabicPeriod"/>
            </a:pPr>
            <a:endParaRPr lang="en-US" dirty="0"/>
          </a:p>
          <a:p>
            <a:pPr marL="342900" indent="-342900">
              <a:buAutoNum type="arabicPeriod"/>
            </a:pPr>
            <a:r>
              <a:rPr lang="en-US" dirty="0"/>
              <a:t>11. Display the names and hire dates for all employees who were hired before their managers, along</a:t>
            </a:r>
          </a:p>
          <a:p>
            <a:pPr marL="342900" indent="-342900">
              <a:buAutoNum type="arabicPeriod"/>
            </a:pPr>
            <a:r>
              <a:rPr lang="en-US" dirty="0"/>
              <a:t>    with their manager’s names and hire dates. Label the columns Employee, Emp</a:t>
            </a:r>
          </a:p>
          <a:p>
            <a:pPr marL="342900" indent="-342900">
              <a:buAutoNum type="arabicPeriod"/>
            </a:pPr>
            <a:r>
              <a:rPr lang="en-US" dirty="0"/>
              <a:t>    Hired, Manager, and </a:t>
            </a:r>
            <a:r>
              <a:rPr lang="en-US" dirty="0" err="1"/>
              <a:t>Mgr</a:t>
            </a:r>
            <a:r>
              <a:rPr lang="en-US" dirty="0"/>
              <a:t> Hired, respectively.</a:t>
            </a:r>
          </a:p>
          <a:p>
            <a:pPr marL="342900" indent="-342900">
              <a:buAutoNum type="arabicPeriod"/>
            </a:pPr>
            <a:endParaRPr lang="en-US" dirty="0"/>
          </a:p>
          <a:p>
            <a:pPr marL="342900" indent="-342900">
              <a:buAutoNum type="arabicPeriod"/>
            </a:pPr>
            <a:r>
              <a:rPr lang="en-US" dirty="0"/>
              <a:t>	SELECT </a:t>
            </a:r>
            <a:r>
              <a:rPr lang="en-US" dirty="0" err="1"/>
              <a:t>w.last_name</a:t>
            </a:r>
            <a:r>
              <a:rPr lang="en-US" dirty="0"/>
              <a:t>, </a:t>
            </a:r>
            <a:r>
              <a:rPr lang="en-US" dirty="0" err="1"/>
              <a:t>w.hire_date</a:t>
            </a:r>
            <a:r>
              <a:rPr lang="en-US" dirty="0"/>
              <a:t>, </a:t>
            </a:r>
            <a:r>
              <a:rPr lang="en-US" dirty="0" err="1"/>
              <a:t>m.last_name</a:t>
            </a:r>
            <a:r>
              <a:rPr lang="en-US" dirty="0"/>
              <a:t>, </a:t>
            </a:r>
            <a:r>
              <a:rPr lang="en-US" dirty="0" err="1"/>
              <a:t>m.hire_date</a:t>
            </a:r>
            <a:endParaRPr lang="en-US" dirty="0"/>
          </a:p>
          <a:p>
            <a:pPr marL="342900" indent="-342900">
              <a:buAutoNum type="arabicPeriod"/>
            </a:pPr>
            <a:r>
              <a:rPr lang="en-US" dirty="0"/>
              <a:t>	FROM employees w, employees m</a:t>
            </a:r>
          </a:p>
          <a:p>
            <a:pPr marL="342900" indent="-342900">
              <a:buAutoNum type="arabicPeriod"/>
            </a:pPr>
            <a:r>
              <a:rPr lang="en-US" dirty="0"/>
              <a:t>	WHERE </a:t>
            </a:r>
            <a:r>
              <a:rPr lang="en-US" dirty="0" err="1"/>
              <a:t>w.manager_id</a:t>
            </a:r>
            <a:r>
              <a:rPr lang="en-US" dirty="0"/>
              <a:t> = </a:t>
            </a:r>
            <a:r>
              <a:rPr lang="en-US" dirty="0" err="1"/>
              <a:t>m.employee_id</a:t>
            </a:r>
            <a:endParaRPr lang="en-US" dirty="0"/>
          </a:p>
          <a:p>
            <a:pPr marL="342900" indent="-342900">
              <a:buAutoNum type="arabicPeriod"/>
            </a:pPr>
            <a:r>
              <a:rPr lang="en-US" dirty="0"/>
              <a:t>	AND </a:t>
            </a:r>
            <a:r>
              <a:rPr lang="en-US" dirty="0" err="1"/>
              <a:t>w.hire_date</a:t>
            </a:r>
            <a:r>
              <a:rPr lang="en-US" dirty="0"/>
              <a:t> &lt; </a:t>
            </a:r>
            <a:r>
              <a:rPr lang="en-US" dirty="0" err="1"/>
              <a:t>m.hire_date</a:t>
            </a:r>
            <a:r>
              <a:rPr lang="en-US" dirty="0"/>
              <a:t>;</a:t>
            </a:r>
          </a:p>
          <a:p>
            <a:pPr marL="342900" indent="-342900">
              <a:buAutoNum type="arabicPeriod"/>
            </a:pPr>
            <a:endParaRPr lang="en-US" dirty="0"/>
          </a:p>
          <a:p>
            <a:pPr marL="342900" indent="-342900">
              <a:buAutoNum type="arabicPeriod"/>
            </a:pPr>
            <a:r>
              <a:rPr lang="en-US" dirty="0"/>
              <a:t>		-- OR</a:t>
            </a:r>
          </a:p>
          <a:p>
            <a:pPr marL="342900" indent="-342900">
              <a:buAutoNum type="arabicPeriod"/>
            </a:pPr>
            <a:endParaRPr lang="en-US" dirty="0"/>
          </a:p>
          <a:p>
            <a:pPr marL="342900" indent="-342900">
              <a:buAutoNum type="arabicPeriod"/>
            </a:pPr>
            <a:r>
              <a:rPr lang="en-US" dirty="0"/>
              <a:t>	SELECT </a:t>
            </a:r>
            <a:r>
              <a:rPr lang="en-US" dirty="0" err="1"/>
              <a:t>w.last_name</a:t>
            </a:r>
            <a:r>
              <a:rPr lang="en-US" dirty="0"/>
              <a:t>, </a:t>
            </a:r>
            <a:r>
              <a:rPr lang="en-US" dirty="0" err="1"/>
              <a:t>w.hire_date</a:t>
            </a:r>
            <a:r>
              <a:rPr lang="en-US" dirty="0"/>
              <a:t>, </a:t>
            </a:r>
            <a:r>
              <a:rPr lang="en-US" dirty="0" err="1"/>
              <a:t>m.last_name</a:t>
            </a:r>
            <a:r>
              <a:rPr lang="en-US" dirty="0"/>
              <a:t>, </a:t>
            </a:r>
            <a:r>
              <a:rPr lang="en-US" dirty="0" err="1"/>
              <a:t>m.hire_date</a:t>
            </a:r>
            <a:endParaRPr lang="en-US" dirty="0"/>
          </a:p>
          <a:p>
            <a:pPr marL="342900" indent="-342900">
              <a:buAutoNum type="arabicPeriod"/>
            </a:pPr>
            <a:r>
              <a:rPr lang="en-US" dirty="0"/>
              <a:t>	FROM employees w JOIN employees m</a:t>
            </a:r>
          </a:p>
          <a:p>
            <a:pPr marL="342900" indent="-342900">
              <a:buAutoNum type="arabicPeriod"/>
            </a:pPr>
            <a:r>
              <a:rPr lang="en-US" dirty="0"/>
              <a:t>	ON (</a:t>
            </a:r>
            <a:r>
              <a:rPr lang="en-US" dirty="0" err="1"/>
              <a:t>w.manager_id</a:t>
            </a:r>
            <a:r>
              <a:rPr lang="en-US" dirty="0"/>
              <a:t> = </a:t>
            </a:r>
            <a:r>
              <a:rPr lang="en-US" dirty="0" err="1"/>
              <a:t>m.employee_id</a:t>
            </a:r>
            <a:r>
              <a:rPr lang="en-US" dirty="0"/>
              <a:t>)</a:t>
            </a:r>
          </a:p>
          <a:p>
            <a:pPr marL="342900" indent="-342900">
              <a:buAutoNum type="arabicPeriod"/>
            </a:pPr>
            <a:r>
              <a:rPr lang="en-US" dirty="0"/>
              <a:t>	WHERE </a:t>
            </a:r>
            <a:r>
              <a:rPr lang="en-US" dirty="0" err="1"/>
              <a:t>w.hire_date</a:t>
            </a:r>
            <a:r>
              <a:rPr lang="en-US" dirty="0"/>
              <a:t> &lt; </a:t>
            </a:r>
            <a:r>
              <a:rPr lang="en-US" dirty="0" err="1"/>
              <a:t>m.hire_date</a:t>
            </a:r>
            <a:r>
              <a:rPr lang="en-US" dirty="0"/>
              <a: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32</a:t>
            </a:fld>
            <a:endParaRPr lang="en-US"/>
          </a:p>
        </p:txBody>
      </p:sp>
    </p:spTree>
    <p:extLst>
      <p:ext uri="{BB962C8B-B14F-4D97-AF65-F5344CB8AC3E}">
        <p14:creationId xmlns:p14="http://schemas.microsoft.com/office/powerpoint/2010/main" val="2277712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33</a:t>
            </a:fld>
            <a:endParaRPr lang="en-US"/>
          </a:p>
        </p:txBody>
      </p:sp>
    </p:spTree>
    <p:extLst>
      <p:ext uri="{BB962C8B-B14F-4D97-AF65-F5344CB8AC3E}">
        <p14:creationId xmlns:p14="http://schemas.microsoft.com/office/powerpoint/2010/main" val="3083999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34</a:t>
            </a:fld>
            <a:endParaRPr lang="en-US"/>
          </a:p>
        </p:txBody>
      </p:sp>
    </p:spTree>
    <p:extLst>
      <p:ext uri="{BB962C8B-B14F-4D97-AF65-F5344CB8AC3E}">
        <p14:creationId xmlns:p14="http://schemas.microsoft.com/office/powerpoint/2010/main" val="4126321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35</a:t>
            </a:fld>
            <a:endParaRPr lang="en-US"/>
          </a:p>
        </p:txBody>
      </p:sp>
    </p:spTree>
    <p:extLst>
      <p:ext uri="{BB962C8B-B14F-4D97-AF65-F5344CB8AC3E}">
        <p14:creationId xmlns:p14="http://schemas.microsoft.com/office/powerpoint/2010/main" val="4002349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36</a:t>
            </a:fld>
            <a:endParaRPr lang="en-US"/>
          </a:p>
        </p:txBody>
      </p:sp>
    </p:spTree>
    <p:extLst>
      <p:ext uri="{BB962C8B-B14F-4D97-AF65-F5344CB8AC3E}">
        <p14:creationId xmlns:p14="http://schemas.microsoft.com/office/powerpoint/2010/main" val="2300911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37</a:t>
            </a:fld>
            <a:endParaRPr lang="en-US"/>
          </a:p>
        </p:txBody>
      </p:sp>
    </p:spTree>
    <p:extLst>
      <p:ext uri="{BB962C8B-B14F-4D97-AF65-F5344CB8AC3E}">
        <p14:creationId xmlns:p14="http://schemas.microsoft.com/office/powerpoint/2010/main" val="2098559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38</a:t>
            </a:fld>
            <a:endParaRPr lang="en-US"/>
          </a:p>
        </p:txBody>
      </p:sp>
    </p:spTree>
    <p:extLst>
      <p:ext uri="{BB962C8B-B14F-4D97-AF65-F5344CB8AC3E}">
        <p14:creationId xmlns:p14="http://schemas.microsoft.com/office/powerpoint/2010/main" val="612808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39</a:t>
            </a:fld>
            <a:endParaRPr lang="en-US"/>
          </a:p>
        </p:txBody>
      </p:sp>
    </p:spTree>
    <p:extLst>
      <p:ext uri="{BB962C8B-B14F-4D97-AF65-F5344CB8AC3E}">
        <p14:creationId xmlns:p14="http://schemas.microsoft.com/office/powerpoint/2010/main" val="641309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2775305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40</a:t>
            </a:fld>
            <a:endParaRPr lang="en-US"/>
          </a:p>
        </p:txBody>
      </p:sp>
    </p:spTree>
    <p:extLst>
      <p:ext uri="{BB962C8B-B14F-4D97-AF65-F5344CB8AC3E}">
        <p14:creationId xmlns:p14="http://schemas.microsoft.com/office/powerpoint/2010/main" val="1884256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41</a:t>
            </a:fld>
            <a:endParaRPr lang="en-US"/>
          </a:p>
        </p:txBody>
      </p:sp>
    </p:spTree>
    <p:extLst>
      <p:ext uri="{BB962C8B-B14F-4D97-AF65-F5344CB8AC3E}">
        <p14:creationId xmlns:p14="http://schemas.microsoft.com/office/powerpoint/2010/main" val="2986635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42</a:t>
            </a:fld>
            <a:endParaRPr lang="en-US"/>
          </a:p>
        </p:txBody>
      </p:sp>
    </p:spTree>
    <p:extLst>
      <p:ext uri="{BB962C8B-B14F-4D97-AF65-F5344CB8AC3E}">
        <p14:creationId xmlns:p14="http://schemas.microsoft.com/office/powerpoint/2010/main" val="121990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43</a:t>
            </a:fld>
            <a:endParaRPr lang="en-US"/>
          </a:p>
        </p:txBody>
      </p:sp>
    </p:spTree>
    <p:extLst>
      <p:ext uri="{BB962C8B-B14F-4D97-AF65-F5344CB8AC3E}">
        <p14:creationId xmlns:p14="http://schemas.microsoft.com/office/powerpoint/2010/main" val="1881151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44</a:t>
            </a:fld>
            <a:endParaRPr lang="en-US"/>
          </a:p>
        </p:txBody>
      </p:sp>
    </p:spTree>
    <p:extLst>
      <p:ext uri="{BB962C8B-B14F-4D97-AF65-F5344CB8AC3E}">
        <p14:creationId xmlns:p14="http://schemas.microsoft.com/office/powerpoint/2010/main" val="1023082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45</a:t>
            </a:fld>
            <a:endParaRPr lang="en-US"/>
          </a:p>
        </p:txBody>
      </p:sp>
    </p:spTree>
    <p:extLst>
      <p:ext uri="{BB962C8B-B14F-4D97-AF65-F5344CB8AC3E}">
        <p14:creationId xmlns:p14="http://schemas.microsoft.com/office/powerpoint/2010/main" val="4073621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46</a:t>
            </a:fld>
            <a:endParaRPr lang="en-US"/>
          </a:p>
        </p:txBody>
      </p:sp>
    </p:spTree>
    <p:extLst>
      <p:ext uri="{BB962C8B-B14F-4D97-AF65-F5344CB8AC3E}">
        <p14:creationId xmlns:p14="http://schemas.microsoft.com/office/powerpoint/2010/main" val="4141468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47</a:t>
            </a:fld>
            <a:endParaRPr lang="en-US"/>
          </a:p>
        </p:txBody>
      </p:sp>
    </p:spTree>
    <p:extLst>
      <p:ext uri="{BB962C8B-B14F-4D97-AF65-F5344CB8AC3E}">
        <p14:creationId xmlns:p14="http://schemas.microsoft.com/office/powerpoint/2010/main" val="3329131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48</a:t>
            </a:fld>
            <a:endParaRPr lang="en-US"/>
          </a:p>
        </p:txBody>
      </p:sp>
    </p:spTree>
    <p:extLst>
      <p:ext uri="{BB962C8B-B14F-4D97-AF65-F5344CB8AC3E}">
        <p14:creationId xmlns:p14="http://schemas.microsoft.com/office/powerpoint/2010/main" val="13031259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fontScale="77500" lnSpcReduction="20000"/>
          </a:bodyPr>
          <a:lstStyle/>
          <a:p>
            <a:r>
              <a:rPr lang="en-US" dirty="0"/>
              <a:t>-- SELECT </a:t>
            </a:r>
            <a:r>
              <a:rPr lang="en-US" dirty="0" err="1"/>
              <a:t>department_id</a:t>
            </a:r>
            <a:r>
              <a:rPr lang="en-US" dirty="0"/>
              <a:t>, </a:t>
            </a:r>
            <a:r>
              <a:rPr lang="en-US" dirty="0" err="1"/>
              <a:t>first_name</a:t>
            </a:r>
            <a:r>
              <a:rPr lang="en-US" dirty="0"/>
              <a:t>, </a:t>
            </a:r>
            <a:r>
              <a:rPr lang="en-US" dirty="0" err="1"/>
              <a:t>last_name</a:t>
            </a:r>
            <a:r>
              <a:rPr lang="en-US" dirty="0"/>
              <a:t>, salary,-- FIRST_VALUE(SALARY) OVER ( PARTITION BY DEPARTMENT_ID ORDER BY salary desc) </a:t>
            </a:r>
            <a:r>
              <a:rPr lang="en-US" dirty="0" err="1"/>
              <a:t>first_value</a:t>
            </a:r>
            <a:r>
              <a:rPr lang="en-US" dirty="0"/>
              <a:t>,-- ROW_NUMBER() OVER (PARTITION BY DEPARTMENT_ID ORDER BY salary desc) </a:t>
            </a:r>
            <a:r>
              <a:rPr lang="en-US" dirty="0" err="1"/>
              <a:t>rn</a:t>
            </a:r>
            <a:r>
              <a:rPr lang="en-US" dirty="0"/>
              <a:t>,-- rank() over (PARTITION BY DEPARTMENT_ID order by salary desc) </a:t>
            </a:r>
            <a:r>
              <a:rPr lang="en-US" dirty="0" err="1"/>
              <a:t>rnk</a:t>
            </a:r>
            <a:r>
              <a:rPr lang="en-US" dirty="0"/>
              <a:t>,-- </a:t>
            </a:r>
            <a:r>
              <a:rPr lang="en-US" dirty="0" err="1"/>
              <a:t>dense_rank</a:t>
            </a:r>
            <a:r>
              <a:rPr lang="en-US" dirty="0"/>
              <a:t>() over (PARTITION BY DEPARTMENT_ID order by salary desc) </a:t>
            </a:r>
            <a:r>
              <a:rPr lang="en-US" dirty="0" err="1"/>
              <a:t>dense_rnk</a:t>
            </a:r>
            <a:r>
              <a:rPr lang="en-US" dirty="0"/>
              <a:t>-- FROM employees ;</a:t>
            </a:r>
          </a:p>
          <a:p>
            <a:endParaRPr lang="en-US" dirty="0"/>
          </a:p>
          <a:p>
            <a:r>
              <a:rPr lang="en-US" dirty="0"/>
              <a:t>-- SELECT </a:t>
            </a:r>
            <a:r>
              <a:rPr lang="en-US" dirty="0" err="1"/>
              <a:t>department_id</a:t>
            </a:r>
            <a:r>
              <a:rPr lang="en-US" dirty="0"/>
              <a:t>, </a:t>
            </a:r>
            <a:r>
              <a:rPr lang="en-US" dirty="0" err="1"/>
              <a:t>first_name</a:t>
            </a:r>
            <a:r>
              <a:rPr lang="en-US" dirty="0"/>
              <a:t>, </a:t>
            </a:r>
            <a:r>
              <a:rPr lang="en-US" dirty="0" err="1"/>
              <a:t>last_name</a:t>
            </a:r>
            <a:r>
              <a:rPr lang="en-US" dirty="0"/>
              <a:t>, salary, -- ROW_NUMBER() OVER (ORDER BY salary desc) </a:t>
            </a:r>
            <a:r>
              <a:rPr lang="en-US" dirty="0" err="1"/>
              <a:t>rn</a:t>
            </a:r>
            <a:r>
              <a:rPr lang="en-US" dirty="0"/>
              <a:t>,-- rank() over ( order by salary desc) </a:t>
            </a:r>
            <a:r>
              <a:rPr lang="en-US" dirty="0" err="1"/>
              <a:t>rnk</a:t>
            </a:r>
            <a:r>
              <a:rPr lang="en-US" dirty="0"/>
              <a:t>,   -- </a:t>
            </a:r>
            <a:r>
              <a:rPr lang="en-US" dirty="0" err="1"/>
              <a:t>dense_rank</a:t>
            </a:r>
            <a:r>
              <a:rPr lang="en-US" dirty="0"/>
              <a:t>() over (  order by salary desc) </a:t>
            </a:r>
            <a:r>
              <a:rPr lang="en-US" dirty="0" err="1"/>
              <a:t>dense_rnk</a:t>
            </a:r>
            <a:r>
              <a:rPr lang="en-US" dirty="0"/>
              <a:t> -- FROM employees;-- For each employee, display Employee Id, Last Name and also the count of employees in the same department-- select </a:t>
            </a:r>
            <a:r>
              <a:rPr lang="en-US" dirty="0" err="1"/>
              <a:t>employee_id</a:t>
            </a:r>
            <a:r>
              <a:rPr lang="en-US" dirty="0"/>
              <a:t>, </a:t>
            </a:r>
            <a:r>
              <a:rPr lang="en-US" dirty="0" err="1"/>
              <a:t>last_name</a:t>
            </a:r>
            <a:r>
              <a:rPr lang="en-US" dirty="0"/>
              <a:t>, -- ROW_NUMBER() OVER (PARTITION BY DEPARTMENT_ID ORDER BY 1 desc) </a:t>
            </a:r>
            <a:r>
              <a:rPr lang="en-US" dirty="0" err="1"/>
              <a:t>rn</a:t>
            </a:r>
            <a:r>
              <a:rPr lang="en-US" dirty="0"/>
              <a:t> -- from employees ;-- Display LAST_NAME, DEPARTMENT_ID, SALARY and Previous Highest salary within that department. Order the results by Department Id and in descending order of salary-- select </a:t>
            </a:r>
            <a:r>
              <a:rPr lang="en-US" dirty="0" err="1"/>
              <a:t>last_name,department_id,salary</a:t>
            </a:r>
            <a:r>
              <a:rPr lang="en-US" dirty="0"/>
              <a:t>,-- FIRST_VALUE(salary) OVER (partition by </a:t>
            </a:r>
            <a:r>
              <a:rPr lang="en-US" dirty="0" err="1"/>
              <a:t>department_id</a:t>
            </a:r>
            <a:r>
              <a:rPr lang="en-US" dirty="0"/>
              <a:t> order by salary desc) </a:t>
            </a:r>
            <a:r>
              <a:rPr lang="en-US" dirty="0" err="1"/>
              <a:t>High_pay_in_department</a:t>
            </a:r>
            <a:r>
              <a:rPr lang="en-US" dirty="0"/>
              <a:t>-- from employees-- Display Employee’s Last Name, Salary and their rank in accordance to descending order of their salary. Ensure that no ranks are skipped-- select </a:t>
            </a:r>
            <a:r>
              <a:rPr lang="en-US" dirty="0" err="1"/>
              <a:t>last_name</a:t>
            </a:r>
            <a:r>
              <a:rPr lang="en-US" dirty="0"/>
              <a:t>, salary,-- rank() over (order by salary desc) </a:t>
            </a:r>
            <a:r>
              <a:rPr lang="en-US" dirty="0" err="1"/>
              <a:t>rk</a:t>
            </a:r>
            <a:r>
              <a:rPr lang="en-US" dirty="0"/>
              <a:t> -- from employees-- For all employees, display the DEPARTMENT_ID, LAST_NAME, SALARY along with LAST_NAME of the employee who earns lowest salary in that department-- select </a:t>
            </a:r>
            <a:r>
              <a:rPr lang="en-US" dirty="0" err="1"/>
              <a:t>department_id,last_name,salary</a:t>
            </a:r>
            <a:r>
              <a:rPr lang="en-US" dirty="0"/>
              <a:t> -- from employees-- where salary in (select min(salary) from employees group by </a:t>
            </a:r>
            <a:r>
              <a:rPr lang="en-US" dirty="0" err="1"/>
              <a:t>department_id</a:t>
            </a:r>
            <a:r>
              <a:rPr lang="en-US" dirty="0"/>
              <a:t>)-- order by </a:t>
            </a:r>
            <a:r>
              <a:rPr lang="en-US" dirty="0" err="1"/>
              <a:t>department_id</a:t>
            </a:r>
            <a:r>
              <a:rPr lang="en-US" dirty="0"/>
              <a:t>;</a:t>
            </a:r>
          </a:p>
        </p:txBody>
      </p:sp>
      <p:sp>
        <p:nvSpPr>
          <p:cNvPr id="4" name="Slide Number Placeholder 3"/>
          <p:cNvSpPr>
            <a:spLocks noGrp="1"/>
          </p:cNvSpPr>
          <p:nvPr>
            <p:ph type="sldNum" sz="quarter" idx="10"/>
          </p:nvPr>
        </p:nvSpPr>
        <p:spPr/>
        <p:txBody>
          <a:bodyPr/>
          <a:lstStyle/>
          <a:p>
            <a:fld id="{C0F4A2C8-6C88-4E71-83EE-698B9D4FE22F}" type="slidenum">
              <a:rPr lang="en-US" smtClean="0"/>
              <a:pPr/>
              <a:t>49</a:t>
            </a:fld>
            <a:endParaRPr lang="en-US"/>
          </a:p>
        </p:txBody>
      </p:sp>
    </p:spTree>
    <p:extLst>
      <p:ext uri="{BB962C8B-B14F-4D97-AF65-F5344CB8AC3E}">
        <p14:creationId xmlns:p14="http://schemas.microsoft.com/office/powerpoint/2010/main" val="83995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2466913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50</a:t>
            </a:fld>
            <a:endParaRPr lang="en-US"/>
          </a:p>
        </p:txBody>
      </p:sp>
    </p:spTree>
    <p:extLst>
      <p:ext uri="{BB962C8B-B14F-4D97-AF65-F5344CB8AC3E}">
        <p14:creationId xmlns:p14="http://schemas.microsoft.com/office/powerpoint/2010/main" val="3181118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51</a:t>
            </a:fld>
            <a:endParaRPr lang="en-US"/>
          </a:p>
        </p:txBody>
      </p:sp>
    </p:spTree>
    <p:extLst>
      <p:ext uri="{BB962C8B-B14F-4D97-AF65-F5344CB8AC3E}">
        <p14:creationId xmlns:p14="http://schemas.microsoft.com/office/powerpoint/2010/main" val="21113271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52</a:t>
            </a:fld>
            <a:endParaRPr lang="en-US"/>
          </a:p>
        </p:txBody>
      </p:sp>
    </p:spTree>
    <p:extLst>
      <p:ext uri="{BB962C8B-B14F-4D97-AF65-F5344CB8AC3E}">
        <p14:creationId xmlns:p14="http://schemas.microsoft.com/office/powerpoint/2010/main" val="1761710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53</a:t>
            </a:fld>
            <a:endParaRPr lang="en-US"/>
          </a:p>
        </p:txBody>
      </p:sp>
    </p:spTree>
    <p:extLst>
      <p:ext uri="{BB962C8B-B14F-4D97-AF65-F5344CB8AC3E}">
        <p14:creationId xmlns:p14="http://schemas.microsoft.com/office/powerpoint/2010/main" val="496796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54</a:t>
            </a:fld>
            <a:endParaRPr lang="en-US"/>
          </a:p>
        </p:txBody>
      </p:sp>
    </p:spTree>
    <p:extLst>
      <p:ext uri="{BB962C8B-B14F-4D97-AF65-F5344CB8AC3E}">
        <p14:creationId xmlns:p14="http://schemas.microsoft.com/office/powerpoint/2010/main" val="13953903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55</a:t>
            </a:fld>
            <a:endParaRPr lang="en-US"/>
          </a:p>
        </p:txBody>
      </p:sp>
    </p:spTree>
    <p:extLst>
      <p:ext uri="{BB962C8B-B14F-4D97-AF65-F5344CB8AC3E}">
        <p14:creationId xmlns:p14="http://schemas.microsoft.com/office/powerpoint/2010/main" val="39249595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56</a:t>
            </a:fld>
            <a:endParaRPr lang="en-US"/>
          </a:p>
        </p:txBody>
      </p:sp>
    </p:spTree>
    <p:extLst>
      <p:ext uri="{BB962C8B-B14F-4D97-AF65-F5344CB8AC3E}">
        <p14:creationId xmlns:p14="http://schemas.microsoft.com/office/powerpoint/2010/main" val="20550226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57</a:t>
            </a:fld>
            <a:endParaRPr lang="en-US"/>
          </a:p>
        </p:txBody>
      </p:sp>
    </p:spTree>
    <p:extLst>
      <p:ext uri="{BB962C8B-B14F-4D97-AF65-F5344CB8AC3E}">
        <p14:creationId xmlns:p14="http://schemas.microsoft.com/office/powerpoint/2010/main" val="3388812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58</a:t>
            </a:fld>
            <a:endParaRPr lang="en-US"/>
          </a:p>
        </p:txBody>
      </p:sp>
    </p:spTree>
    <p:extLst>
      <p:ext uri="{BB962C8B-B14F-4D97-AF65-F5344CB8AC3E}">
        <p14:creationId xmlns:p14="http://schemas.microsoft.com/office/powerpoint/2010/main" val="738071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59</a:t>
            </a:fld>
            <a:endParaRPr lang="en-US"/>
          </a:p>
        </p:txBody>
      </p:sp>
    </p:spTree>
    <p:extLst>
      <p:ext uri="{BB962C8B-B14F-4D97-AF65-F5344CB8AC3E}">
        <p14:creationId xmlns:p14="http://schemas.microsoft.com/office/powerpoint/2010/main" val="923645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40904994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60</a:t>
            </a:fld>
            <a:endParaRPr lang="en-US"/>
          </a:p>
        </p:txBody>
      </p:sp>
    </p:spTree>
    <p:extLst>
      <p:ext uri="{BB962C8B-B14F-4D97-AF65-F5344CB8AC3E}">
        <p14:creationId xmlns:p14="http://schemas.microsoft.com/office/powerpoint/2010/main" val="11963559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61</a:t>
            </a:fld>
            <a:endParaRPr lang="en-US"/>
          </a:p>
        </p:txBody>
      </p:sp>
    </p:spTree>
    <p:extLst>
      <p:ext uri="{BB962C8B-B14F-4D97-AF65-F5344CB8AC3E}">
        <p14:creationId xmlns:p14="http://schemas.microsoft.com/office/powerpoint/2010/main" val="19940341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62</a:t>
            </a:fld>
            <a:endParaRPr lang="en-US"/>
          </a:p>
        </p:txBody>
      </p:sp>
    </p:spTree>
    <p:extLst>
      <p:ext uri="{BB962C8B-B14F-4D97-AF65-F5344CB8AC3E}">
        <p14:creationId xmlns:p14="http://schemas.microsoft.com/office/powerpoint/2010/main" val="3009324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63</a:t>
            </a:fld>
            <a:endParaRPr lang="en-US"/>
          </a:p>
        </p:txBody>
      </p:sp>
    </p:spTree>
    <p:extLst>
      <p:ext uri="{BB962C8B-B14F-4D97-AF65-F5344CB8AC3E}">
        <p14:creationId xmlns:p14="http://schemas.microsoft.com/office/powerpoint/2010/main" val="36470373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64</a:t>
            </a:fld>
            <a:endParaRPr lang="en-US"/>
          </a:p>
        </p:txBody>
      </p:sp>
    </p:spTree>
    <p:extLst>
      <p:ext uri="{BB962C8B-B14F-4D97-AF65-F5344CB8AC3E}">
        <p14:creationId xmlns:p14="http://schemas.microsoft.com/office/powerpoint/2010/main" val="40724597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65</a:t>
            </a:fld>
            <a:endParaRPr lang="en-US"/>
          </a:p>
        </p:txBody>
      </p:sp>
    </p:spTree>
    <p:extLst>
      <p:ext uri="{BB962C8B-B14F-4D97-AF65-F5344CB8AC3E}">
        <p14:creationId xmlns:p14="http://schemas.microsoft.com/office/powerpoint/2010/main" val="4007932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66</a:t>
            </a:fld>
            <a:endParaRPr lang="en-US"/>
          </a:p>
        </p:txBody>
      </p:sp>
    </p:spTree>
    <p:extLst>
      <p:ext uri="{BB962C8B-B14F-4D97-AF65-F5344CB8AC3E}">
        <p14:creationId xmlns:p14="http://schemas.microsoft.com/office/powerpoint/2010/main" val="247381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67</a:t>
            </a:fld>
            <a:endParaRPr lang="en-US"/>
          </a:p>
        </p:txBody>
      </p:sp>
    </p:spTree>
    <p:extLst>
      <p:ext uri="{BB962C8B-B14F-4D97-AF65-F5344CB8AC3E}">
        <p14:creationId xmlns:p14="http://schemas.microsoft.com/office/powerpoint/2010/main" val="40066058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68</a:t>
            </a:fld>
            <a:endParaRPr lang="en-US"/>
          </a:p>
        </p:txBody>
      </p:sp>
    </p:spTree>
    <p:extLst>
      <p:ext uri="{BB962C8B-B14F-4D97-AF65-F5344CB8AC3E}">
        <p14:creationId xmlns:p14="http://schemas.microsoft.com/office/powerpoint/2010/main" val="29156863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69</a:t>
            </a:fld>
            <a:endParaRPr lang="en-US"/>
          </a:p>
        </p:txBody>
      </p:sp>
    </p:spTree>
    <p:extLst>
      <p:ext uri="{BB962C8B-B14F-4D97-AF65-F5344CB8AC3E}">
        <p14:creationId xmlns:p14="http://schemas.microsoft.com/office/powerpoint/2010/main" val="405146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fontScale="25000" lnSpcReduction="20000"/>
          </a:bodyPr>
          <a:lstStyle/>
          <a:p>
            <a:r>
              <a:rPr lang="en-US" dirty="0"/>
              <a:t>-- CREATE ALL TABLES</a:t>
            </a:r>
          </a:p>
          <a:p>
            <a:endParaRPr lang="en-US" dirty="0"/>
          </a:p>
          <a:p>
            <a:r>
              <a:rPr lang="en-US" dirty="0"/>
              <a:t>CREATE TABLE COUNTRIES (COUNTRY_ID CHAR(2) NOT NULL, COUNTRY_NAME VARCHAR2(40), REGION_ID NUMBER);</a:t>
            </a:r>
          </a:p>
          <a:p>
            <a:endParaRPr lang="en-US" dirty="0"/>
          </a:p>
          <a:p>
            <a:r>
              <a:rPr lang="en-US" dirty="0"/>
              <a:t>CREATE TABLE DEPARTMENTS (DEPARTMENT_ID NUMBER(4) NOT NULL, DEPARTMENT_NAME VARCHAR2(30) NOT NULL, MANAGER_ID NUMBER(6), LOCATION_ID NUMBER(4));</a:t>
            </a:r>
          </a:p>
          <a:p>
            <a:endParaRPr lang="en-US" dirty="0"/>
          </a:p>
          <a:p>
            <a:r>
              <a:rPr lang="en-US" dirty="0"/>
              <a:t>CREATE TABLE EMPLOYEES (EMPLOYEE_ID NUMBER(6) NOT NULL, FIRST_NAME VARCHAR2(20), LAST_NAME VARCHAR2(25) NOT NULL, EMAIL VARCHAR2(25) NOT NULL, PHONE_NUMBER VARCHAR2(20), HIRE_DATE DATE NOT NULL, JOB_ID VARCHAR2(10), SALARY NUMBER(8,2), COMMISSION_PCT NUMBER(2,2), MANAGER_ID NUMBER(6), DEPARTMENT_ID NUMBER(4));</a:t>
            </a:r>
          </a:p>
          <a:p>
            <a:endParaRPr lang="en-US" dirty="0"/>
          </a:p>
          <a:p>
            <a:r>
              <a:rPr lang="en-US" dirty="0"/>
              <a:t>CREATE TABLE JOBS (JOB_ID VARCHAR2(10) NOT NULL, JOB_TITLE VARCHAR2(35) NOT NULL, MIN_SALARY NUMBER(6), MAX_SALARY NUMBER(6));</a:t>
            </a:r>
          </a:p>
          <a:p>
            <a:endParaRPr lang="en-US" dirty="0"/>
          </a:p>
          <a:p>
            <a:r>
              <a:rPr lang="en-US" dirty="0"/>
              <a:t>CREATE TABLE  JOB_GRADES (GRADE_LEVEL VARCHAR2(3), LOWEST_SAL NUMBER, HIGHEST_SAL NUMBER);</a:t>
            </a:r>
          </a:p>
          <a:p>
            <a:endParaRPr lang="en-US" dirty="0"/>
          </a:p>
          <a:p>
            <a:r>
              <a:rPr lang="en-US" dirty="0"/>
              <a:t>CREATE TABLE JOB_HISTORY (EMPLOYEE_ID NUMBER(6) NOT NULL, START_DATE DATE NOT NULL, END_DATE DATE NOT NULL, JOB_ID VARCHAR2(10) NOT NULL, DEPARTMENT_ID NUMBER(4));</a:t>
            </a:r>
          </a:p>
          <a:p>
            <a:endParaRPr lang="en-US" dirty="0"/>
          </a:p>
          <a:p>
            <a:r>
              <a:rPr lang="en-US" dirty="0"/>
              <a:t>CREATE TABLE LOCATIONS(LOCATION_ID NUMBER(4) NOT NULL, STREET_ADDRESS VARCHAR2(40), POSTAL_CODE VARCHAR2(12), CITY VARCHAR2(30) NOT NULL, STATE_PROVINCE VARCHAR2(25), COUNTRY_ID CHAR(2));</a:t>
            </a:r>
          </a:p>
          <a:p>
            <a:endParaRPr lang="en-US" dirty="0"/>
          </a:p>
          <a:p>
            <a:r>
              <a:rPr lang="en-US" dirty="0"/>
              <a:t>CREATE TABLE REGIONS (REGION_ID NUMBER NOT NULL, REGION_NAME VARCHAR2(25));</a:t>
            </a:r>
          </a:p>
          <a:p>
            <a:endParaRPr lang="en-US" dirty="0"/>
          </a:p>
          <a:p>
            <a:endParaRPr lang="en-US" dirty="0"/>
          </a:p>
          <a:p>
            <a:endParaRPr lang="en-US" dirty="0"/>
          </a:p>
          <a:p>
            <a:endParaRPr lang="en-US" dirty="0"/>
          </a:p>
          <a:p>
            <a:r>
              <a:rPr lang="en-US" dirty="0"/>
              <a:t>-- TRUNCATE ALL TABLES</a:t>
            </a:r>
          </a:p>
          <a:p>
            <a:r>
              <a:rPr lang="en-US" dirty="0"/>
              <a:t>TRUNCATE TABLE COUNTRIES;</a:t>
            </a:r>
          </a:p>
          <a:p>
            <a:r>
              <a:rPr lang="en-US" dirty="0"/>
              <a:t>TRUNCATE TABLE DEPARTMENTS;</a:t>
            </a:r>
          </a:p>
          <a:p>
            <a:r>
              <a:rPr lang="en-US" dirty="0"/>
              <a:t>TRUNCATE TABLE EMPLOYEES;</a:t>
            </a:r>
          </a:p>
          <a:p>
            <a:r>
              <a:rPr lang="en-US" dirty="0"/>
              <a:t>TRUNCATE TABLE JOBS;</a:t>
            </a:r>
          </a:p>
          <a:p>
            <a:r>
              <a:rPr lang="en-US" dirty="0"/>
              <a:t>TRUNCATE TABLE JOB_GRADES;</a:t>
            </a:r>
          </a:p>
          <a:p>
            <a:r>
              <a:rPr lang="en-US" dirty="0"/>
              <a:t>TRUNCATE TABLE JOB_HISTORY;</a:t>
            </a:r>
          </a:p>
          <a:p>
            <a:r>
              <a:rPr lang="en-US" dirty="0"/>
              <a:t>TRUNCATE TABLE LOCATIONS;</a:t>
            </a:r>
          </a:p>
          <a:p>
            <a:r>
              <a:rPr lang="en-US" dirty="0"/>
              <a:t>TRUNCATE TABLE REGIONS;</a:t>
            </a:r>
          </a:p>
          <a:p>
            <a:endParaRPr lang="en-US" dirty="0"/>
          </a:p>
          <a:p>
            <a:endParaRPr lang="en-US" dirty="0"/>
          </a:p>
          <a:p>
            <a:r>
              <a:rPr lang="en-US" dirty="0"/>
              <a:t>-- INSERT ROWS IN COUNTRIES TABLE</a:t>
            </a:r>
          </a:p>
          <a:p>
            <a:endParaRPr lang="en-US" dirty="0"/>
          </a:p>
          <a:p>
            <a:r>
              <a:rPr lang="en-US" dirty="0"/>
              <a:t>INSERT INTO COUNTRIES (COUNTRY_ID, COUNTRY_NAME, REGION_ID) VALUES ('CA', 'Canada', 2);</a:t>
            </a:r>
          </a:p>
          <a:p>
            <a:r>
              <a:rPr lang="en-US" dirty="0"/>
              <a:t>INSERT INTO COUNTRIES (COUNTRY_ID, COUNTRY_NAME, REGION_ID) VALUES ('DE', 'Germany', 1);</a:t>
            </a:r>
          </a:p>
          <a:p>
            <a:r>
              <a:rPr lang="en-US" dirty="0"/>
              <a:t>INSERT INTO COUNTRIES (COUNTRY_ID, COUNTRY_NAME, REGION_ID) VALUES ('UK', 'United Kingdom', 1);</a:t>
            </a:r>
          </a:p>
          <a:p>
            <a:r>
              <a:rPr lang="en-US" dirty="0"/>
              <a:t>INSERT INTO COUNTRIES (COUNTRY_ID, COUNTRY_NAME, REGION_ID) VALUES ('US', 'United States of America', 2);</a:t>
            </a:r>
          </a:p>
          <a:p>
            <a:endParaRPr lang="en-US" dirty="0"/>
          </a:p>
          <a:p>
            <a:r>
              <a:rPr lang="en-US" dirty="0"/>
              <a:t>COMMIT;</a:t>
            </a:r>
          </a:p>
          <a:p>
            <a:endParaRPr lang="en-US" dirty="0"/>
          </a:p>
          <a:p>
            <a:endParaRPr lang="en-US" dirty="0"/>
          </a:p>
          <a:p>
            <a:r>
              <a:rPr lang="en-US" dirty="0"/>
              <a:t>-- INSERT ROWS IN DEPARTMENTS TABLE</a:t>
            </a:r>
          </a:p>
          <a:p>
            <a:endParaRPr lang="en-US" dirty="0"/>
          </a:p>
          <a:p>
            <a:r>
              <a:rPr lang="en-US" dirty="0"/>
              <a:t>INSERT INTO DEPARTMENTS (DEPARTMENT_ID, DEPARTMENT_NAME, MANAGER_ID, LOCATION_ID) VALUES (10, 'Administration', 200, 1700);</a:t>
            </a:r>
          </a:p>
          <a:p>
            <a:r>
              <a:rPr lang="en-US" dirty="0"/>
              <a:t>INSERT INTO DEPARTMENTS (DEPARTMENT_ID, DEPARTMENT_NAME, MANAGER_ID, LOCATION_ID) VALUES (20, 'Marketing', 201, 1800);</a:t>
            </a:r>
          </a:p>
          <a:p>
            <a:r>
              <a:rPr lang="en-US" dirty="0"/>
              <a:t>INSERT INTO DEPARTMENTS (DEPARTMENT_ID, DEPARTMENT_NAME, MANAGER_ID, LOCATION_ID) VALUES (50, 'Shipping', 124, 1500);</a:t>
            </a:r>
          </a:p>
          <a:p>
            <a:r>
              <a:rPr lang="en-US" dirty="0"/>
              <a:t>INSERT INTO DEPARTMENTS (DEPARTMENT_ID, DEPARTMENT_NAME, MANAGER_ID, LOCATION_ID) VALUES (60, 'IT', 103, 1400);</a:t>
            </a:r>
          </a:p>
          <a:p>
            <a:r>
              <a:rPr lang="en-US" dirty="0"/>
              <a:t>INSERT INTO DEPARTMENTS (DEPARTMENT_ID, DEPARTMENT_NAME, MANAGER_ID, LOCATION_ID) VALUES (80, 'Sales', 149, 2500);</a:t>
            </a:r>
          </a:p>
          <a:p>
            <a:r>
              <a:rPr lang="en-US" dirty="0"/>
              <a:t>INSERT INTO DEPARTMENTS (DEPARTMENT_ID, DEPARTMENT_NAME, MANAGER_ID, LOCATION_ID) VALUES (90, 'Executive', 100, 1700);</a:t>
            </a:r>
          </a:p>
          <a:p>
            <a:r>
              <a:rPr lang="en-US" dirty="0"/>
              <a:t>INSERT INTO DEPARTMENTS (DEPARTMENT_ID, DEPARTMENT_NAME, MANAGER_ID, LOCATION_ID) VALUES (110, 'Accounting', 205, 1700);</a:t>
            </a:r>
          </a:p>
          <a:p>
            <a:r>
              <a:rPr lang="en-US" dirty="0"/>
              <a:t>INSERT INTO DEPARTMENTS (DEPARTMENT_ID, DEPARTMENT_NAME, MANAGER_ID, LOCATION_ID) VALUES (190, 'Contracting', NULL, 1700);</a:t>
            </a:r>
          </a:p>
          <a:p>
            <a:endParaRPr lang="en-US" dirty="0"/>
          </a:p>
          <a:p>
            <a:r>
              <a:rPr lang="en-US" dirty="0"/>
              <a:t>COMMIT;</a:t>
            </a:r>
          </a:p>
          <a:p>
            <a:endParaRPr lang="en-US" dirty="0"/>
          </a:p>
          <a:p>
            <a:endParaRPr lang="en-US" dirty="0"/>
          </a:p>
          <a:p>
            <a:r>
              <a:rPr lang="en-US" dirty="0"/>
              <a:t>-- INSERT ROWS INTO EMPLOYEES TABLE</a:t>
            </a:r>
          </a:p>
          <a:p>
            <a:endParaRPr lang="en-US" dirty="0"/>
          </a:p>
          <a:p>
            <a:r>
              <a:rPr lang="en-US" dirty="0"/>
              <a:t>INSERT INTO EMPLOYEES (EMPLOYEE_ID, FIRST_NAME, LAST_NAME, EMAIL, PHONE_NUMBER, HIRE_DATE, JOB_ID, SALARY, COMMISSION_PCT, MANAGER_ID, DEPARTMENT_ID) VALUES (100, 'Steven', 'King', 'SKING', '515.123.4567', '17-JUN-87', 'AD_PRES', 24000, NULL, NULL, 90);</a:t>
            </a:r>
          </a:p>
          <a:p>
            <a:r>
              <a:rPr lang="en-US" dirty="0"/>
              <a:t>INSERT INTO EMPLOYEES (EMPLOYEE_ID, FIRST_NAME, LAST_NAME, EMAIL, PHONE_NUMBER, HIRE_DATE, JOB_ID, SALARY, COMMISSION_PCT, MANAGER_ID, DEPARTMENT_ID) VALUES (101, '</a:t>
            </a:r>
            <a:r>
              <a:rPr lang="en-US" dirty="0" err="1"/>
              <a:t>Neena</a:t>
            </a:r>
            <a:r>
              <a:rPr lang="en-US" dirty="0"/>
              <a:t>', 'Kochhar', 'NKOCHHAR', '515.123.4568', '21-SEP-89', 'AD_VP', 17000, NULL, 100, 90);</a:t>
            </a:r>
          </a:p>
          <a:p>
            <a:r>
              <a:rPr lang="en-US" dirty="0"/>
              <a:t>INSERT INTO EMPLOYEES (EMPLOYEE_ID, FIRST_NAME, LAST_NAME, EMAIL, PHONE_NUMBER, HIRE_DATE, JOB_ID, SALARY, COMMISSION_PCT, MANAGER_ID, DEPARTMENT_ID) VALUES (102, 'Lex', 'De </a:t>
            </a:r>
            <a:r>
              <a:rPr lang="en-US" dirty="0" err="1"/>
              <a:t>Haan</a:t>
            </a:r>
            <a:r>
              <a:rPr lang="en-US" dirty="0"/>
              <a:t>', 'LDEHAAN', '515.123.4569', '13-JAN-93', 'AD_VP', 17000, NULL, 100, 90);</a:t>
            </a:r>
          </a:p>
          <a:p>
            <a:r>
              <a:rPr lang="en-US" dirty="0"/>
              <a:t>INSERT INTO EMPLOYEES (EMPLOYEE_ID, FIRST_NAME, LAST_NAME, EMAIL, PHONE_NUMBER, HIRE_DATE, JOB_ID, SALARY, COMMISSION_PCT, MANAGER_ID, DEPARTMENT_ID) VALUES (103, '</a:t>
            </a:r>
            <a:r>
              <a:rPr lang="en-US" dirty="0" err="1"/>
              <a:t>ALexander</a:t>
            </a:r>
            <a:r>
              <a:rPr lang="en-US" dirty="0"/>
              <a:t>', '</a:t>
            </a:r>
            <a:r>
              <a:rPr lang="en-US" dirty="0" err="1"/>
              <a:t>Hunold</a:t>
            </a:r>
            <a:r>
              <a:rPr lang="en-US" dirty="0"/>
              <a:t>', 'AHUNOLD', '590.423.4567', '03-JAN-90', 'IT_PROG', 9000, NULL, 102, 60);</a:t>
            </a:r>
          </a:p>
          <a:p>
            <a:r>
              <a:rPr lang="en-US" dirty="0"/>
              <a:t>INSERT INTO EMPLOYEES (EMPLOYEE_ID, FIRST_NAME, LAST_NAME, EMAIL, PHONE_NUMBER, HIRE_DATE, JOB_ID, SALARY, COMMISSION_PCT, MANAGER_ID, DEPARTMENT_ID) VALUES (104, 'Bruce', 'Ernst', 'BERNST', '590.423.4568', '21-MAY-91', 'IT_PROG', 6000, NULL, 103, 60);</a:t>
            </a:r>
          </a:p>
          <a:p>
            <a:r>
              <a:rPr lang="en-US" dirty="0"/>
              <a:t>INSERT INTO EMPLOYEES (EMPLOYEE_ID, FIRST_NAME, LAST_NAME, EMAIL, PHONE_NUMBER, HIRE_DATE, JOB_ID, SALARY, COMMISSION_PCT, MANAGER_ID, DEPARTMENT_ID) VALUES (107, 'Diana', 'Lorentz', 'DLORENTZ', '590.423.5567', '07-FEB-99', 'IT_PROG', 4200, NULL, 103, 60);</a:t>
            </a:r>
          </a:p>
          <a:p>
            <a:r>
              <a:rPr lang="en-US" dirty="0"/>
              <a:t>INSERT INTO EMPLOYEES (EMPLOYEE_ID, FIRST_NAME, LAST_NAME, EMAIL, PHONE_NUMBER, HIRE_DATE, JOB_ID, SALARY, COMMISSION_PCT, MANAGER_ID, DEPARTMENT_ID) VALUES (124, 'Kevin', '</a:t>
            </a:r>
            <a:r>
              <a:rPr lang="en-US" dirty="0" err="1"/>
              <a:t>Mourgos</a:t>
            </a:r>
            <a:r>
              <a:rPr lang="en-US" dirty="0"/>
              <a:t>', 'KMOURGOS', '650.123.5234', '16-NOV-99', 'ST_MAN', 5800, NULL, 100, 50);</a:t>
            </a:r>
          </a:p>
          <a:p>
            <a:r>
              <a:rPr lang="en-US" dirty="0"/>
              <a:t>INSERT INTO EMPLOYEES (EMPLOYEE_ID, FIRST_NAME, LAST_NAME, EMAIL, PHONE_NUMBER, HIRE_DATE, JOB_ID, SALARY, COMMISSION_PCT, MANAGER_ID, DEPARTMENT_ID) VALUES (141, '</a:t>
            </a:r>
            <a:r>
              <a:rPr lang="en-US" dirty="0" err="1"/>
              <a:t>Trenna</a:t>
            </a:r>
            <a:r>
              <a:rPr lang="en-US" dirty="0"/>
              <a:t>', '</a:t>
            </a:r>
            <a:r>
              <a:rPr lang="en-US" dirty="0" err="1"/>
              <a:t>Rajs</a:t>
            </a:r>
            <a:r>
              <a:rPr lang="en-US" dirty="0"/>
              <a:t>', 'TRAJS', '650.121.8009', '17-OCT-95', 'ST_CLERK', 3500, NULL, 124, 50);</a:t>
            </a:r>
          </a:p>
          <a:p>
            <a:r>
              <a:rPr lang="en-US" dirty="0"/>
              <a:t>INSERT INTO EMPLOYEES (EMPLOYEE_ID, FIRST_NAME, LAST_NAME, EMAIL, PHONE_NUMBER, HIRE_DATE, JOB_ID, SALARY, COMMISSION_PCT, MANAGER_ID, DEPARTMENT_ID) VALUES (142, 'Curtis', 'Davies', 'CDAVIES', '650.121.2994', '29-JAN-97', 'ST_CLERK', 3100, NULL, 124, 50);</a:t>
            </a:r>
          </a:p>
          <a:p>
            <a:r>
              <a:rPr lang="en-US" dirty="0"/>
              <a:t>INSERT INTO EMPLOYEES (EMPLOYEE_ID, FIRST_NAME, LAST_NAME, EMAIL, PHONE_NUMBER, HIRE_DATE, JOB_ID, SALARY, COMMISSION_PCT, MANAGER_ID, DEPARTMENT_ID) VALUES (143, 'Randall', 'Matos', 'RMATOS', '650.121.2874', '15-MAR-98', 'ST_CLERK', 2600, NULL, 124, 50);</a:t>
            </a:r>
          </a:p>
          <a:p>
            <a:r>
              <a:rPr lang="en-US" dirty="0"/>
              <a:t>INSERT INTO EMPLOYEES (EMPLOYEE_ID, FIRST_NAME, LAST_NAME, EMAIL, PHONE_NUMBER, HIRE_DATE, JOB_ID, SALARY, COMMISSION_PCT, MANAGER_ID, DEPARTMENT_ID) VALUES (144, 'Peter', 'Vargas', 'PVARGAS', '650.121.2004', '09-JUL-98', 'ST_CLERK', 2500, NULL, 124, 50);</a:t>
            </a:r>
          </a:p>
          <a:p>
            <a:r>
              <a:rPr lang="en-US" dirty="0"/>
              <a:t>INSERT INTO EMPLOYEES (EMPLOYEE_ID, FIRST_NAME, LAST_NAME, EMAIL, PHONE_NUMBER, HIRE_DATE, JOB_ID, SALARY, COMMISSION_PCT, MANAGER_ID, DEPARTMENT_ID) VALUES (149, 'Eleni', '</a:t>
            </a:r>
            <a:r>
              <a:rPr lang="en-US" dirty="0" err="1"/>
              <a:t>Zlotkey</a:t>
            </a:r>
            <a:r>
              <a:rPr lang="en-US" dirty="0"/>
              <a:t>', 'EZLOTKEY', '011.44.1344.429018', '29-JAN-00', 'SA_MAN', 10500, .2, 100, 80);</a:t>
            </a:r>
          </a:p>
          <a:p>
            <a:r>
              <a:rPr lang="en-US" dirty="0"/>
              <a:t>INSERT INTO EMPLOYEES (EMPLOYEE_ID, FIRST_NAME, LAST_NAME, EMAIL, PHONE_NUMBER, HIRE_DATE, JOB_ID, SALARY, COMMISSION_PCT, MANAGER_ID, DEPARTMENT_ID) VALUES (174, 'Ellen', 'Abel', 'EABEL', '011.44.1644.429267', '11-MAY-96', 'SA_REP', 11000, .3, 149, 80);</a:t>
            </a:r>
          </a:p>
          <a:p>
            <a:r>
              <a:rPr lang="en-US" dirty="0"/>
              <a:t>INSERT INTO EMPLOYEES (EMPLOYEE_ID, FIRST_NAME, LAST_NAME, EMAIL, PHONE_NUMBER, HIRE_DATE, JOB_ID, SALARY, COMMISSION_PCT, MANAGER_ID, DEPARTMENT_ID) VALUES (176, 'Jonathon', 'Taylor', 'JTAYLOR', '011.44.1644.429265', '24-MAR-98', 'SA_REP', 8600, .2, 149, 80);</a:t>
            </a:r>
          </a:p>
          <a:p>
            <a:r>
              <a:rPr lang="en-US" dirty="0"/>
              <a:t>INSERT INTO EMPLOYEES (EMPLOYEE_ID, FIRST_NAME, LAST_NAME, EMAIL, PHONE_NUMBER, HIRE_DATE, JOB_ID, SALARY, COMMISSION_PCT, MANAGER_ID, DEPARTMENT_ID) VALUES (178, '</a:t>
            </a:r>
            <a:r>
              <a:rPr lang="en-US" dirty="0" err="1"/>
              <a:t>Kimberely</a:t>
            </a:r>
            <a:r>
              <a:rPr lang="en-US" dirty="0"/>
              <a:t>', 'Grant', 'KGRANT', '011.44.1644.429263', '24-MAY-99', 'SA_REP', 7000, .15, 149, NULL);</a:t>
            </a:r>
          </a:p>
          <a:p>
            <a:r>
              <a:rPr lang="en-US" dirty="0"/>
              <a:t>INSERT INTO EMPLOYEES (EMPLOYEE_ID, FIRST_NAME, LAST_NAME, EMAIL, PHONE_NUMBER, HIRE_DATE, JOB_ID, SALARY, COMMISSION_PCT, MANAGER_ID, DEPARTMENT_ID) VALUES (200, 'Jennifer', 'Whalen', 'JWHALEN', '515.123.4444', '17-SEP-87', 'AD_ASST', 4400, NULL, 101, 10);</a:t>
            </a:r>
          </a:p>
          <a:p>
            <a:r>
              <a:rPr lang="en-US" dirty="0"/>
              <a:t>INSERT INTO EMPLOYEES (EMPLOYEE_ID, FIRST_NAME, LAST_NAME, EMAIL, PHONE_NUMBER, HIRE_DATE, JOB_ID, SALARY, COMMISSION_PCT, MANAGER_ID, DEPARTMENT_ID) VALUES (201, 'Michael', 'Hartstein', 'MHARTSTE', '515.123.5555', '17-FEB-96', 'MK_MAN', 13000, NULL, 100, 20);</a:t>
            </a:r>
          </a:p>
          <a:p>
            <a:r>
              <a:rPr lang="en-US" dirty="0"/>
              <a:t>INSERT INTO EMPLOYEES (EMPLOYEE_ID, FIRST_NAME, LAST_NAME, EMAIL, PHONE_NUMBER, HIRE_DATE, JOB_ID, SALARY, COMMISSION_PCT, MANAGER_ID, DEPARTMENT_ID) VALUES (202, 'Pat', 'Fay', 'PFAY', '603.123.6666', '17-AUG-97', 'MK_REP', 6000, NULL, 201, 20);</a:t>
            </a:r>
          </a:p>
          <a:p>
            <a:r>
              <a:rPr lang="en-US" dirty="0"/>
              <a:t>INSERT INTO EMPLOYEES (EMPLOYEE_ID, FIRST_NAME, LAST_NAME, EMAIL, PHONE_NUMBER, HIRE_DATE, JOB_ID, SALARY, COMMISSION_PCT, MANAGER_ID, DEPARTMENT_ID) VALUES (205, 'Shelley', 'Higgins', 'SHIGGINS', '515.123.8080', '07-JUN-94', 'AC_MGR', 12000, NULL, 101, 110);</a:t>
            </a:r>
          </a:p>
          <a:p>
            <a:r>
              <a:rPr lang="en-US" dirty="0"/>
              <a:t>INSERT INTO EMPLOYEES (EMPLOYEE_ID, FIRST_NAME, LAST_NAME, EMAIL, PHONE_NUMBER, HIRE_DATE, JOB_ID, SALARY, COMMISSION_PCT, MANAGER_ID, DEPARTMENT_ID) VALUES (206, 'William', '</a:t>
            </a:r>
            <a:r>
              <a:rPr lang="en-US" dirty="0" err="1"/>
              <a:t>Gietz</a:t>
            </a:r>
            <a:r>
              <a:rPr lang="en-US" dirty="0"/>
              <a:t>', 'WGIETZ', '515.123.8181', '07-JUN-94', 'AC_ACCOUNT', 8300, NULL, 205, 110);</a:t>
            </a:r>
          </a:p>
          <a:p>
            <a:endParaRPr lang="en-US" dirty="0"/>
          </a:p>
          <a:p>
            <a:r>
              <a:rPr lang="en-US" dirty="0"/>
              <a:t>COMMIT;</a:t>
            </a:r>
          </a:p>
          <a:p>
            <a:endParaRPr lang="en-US" dirty="0"/>
          </a:p>
          <a:p>
            <a:endParaRPr lang="en-US" dirty="0"/>
          </a:p>
          <a:p>
            <a:r>
              <a:rPr lang="en-US" dirty="0"/>
              <a:t>-- INSERT ROWS INTO JOBS TABLE</a:t>
            </a:r>
          </a:p>
          <a:p>
            <a:endParaRPr lang="en-US" dirty="0"/>
          </a:p>
          <a:p>
            <a:r>
              <a:rPr lang="en-US" dirty="0"/>
              <a:t>INSERT INTO JOBS (JOB_ID, JOB_TITLE, MIN_SALARY, MAX_SALARY) VALUES ('AD_PRES', 'President', 20000, 40000);</a:t>
            </a:r>
          </a:p>
          <a:p>
            <a:r>
              <a:rPr lang="en-US" dirty="0"/>
              <a:t>INSERT INTO JOBS (JOB_ID, JOB_TITLE, MIN_SALARY, MAX_SALARY) VALUES ('AD_VP', 'Administration Vice President', 15000, 30000);</a:t>
            </a:r>
          </a:p>
          <a:p>
            <a:r>
              <a:rPr lang="en-US" dirty="0"/>
              <a:t>INSERT INTO JOBS (JOB_ID, JOB_TITLE, MIN_SALARY, MAX_SALARY) VALUES ('AD_ASST', 'Administration Assistant', 3000, 6000);</a:t>
            </a:r>
          </a:p>
          <a:p>
            <a:r>
              <a:rPr lang="en-US" dirty="0"/>
              <a:t>INSERT INTO JOBS (JOB_ID, JOB_TITLE, MIN_SALARY, MAX_SALARY) VALUES ('AC_MGR', 'Accounting Manager', 8200, 16000);</a:t>
            </a:r>
          </a:p>
          <a:p>
            <a:r>
              <a:rPr lang="en-US" dirty="0"/>
              <a:t>INSERT INTO JOBS (JOB_ID, JOB_TITLE, MIN_SALARY, MAX_SALARY) VALUES ('AC_ACCOUNT', 'Public Accountant', 4200, 9000);</a:t>
            </a:r>
          </a:p>
          <a:p>
            <a:r>
              <a:rPr lang="en-US" dirty="0"/>
              <a:t>INSERT INTO JOBS (JOB_ID, JOB_TITLE, MIN_SALARY, MAX_SALARY) VALUES ('SA_MAN', 'Sales Manager', 10000, 20000);</a:t>
            </a:r>
          </a:p>
          <a:p>
            <a:r>
              <a:rPr lang="en-US" dirty="0"/>
              <a:t>INSERT INTO JOBS (JOB_ID, JOB_TITLE, MIN_SALARY, MAX_SALARY) VALUES ('SA_REP', 'Sales Representative', 6000, 12000);</a:t>
            </a:r>
          </a:p>
          <a:p>
            <a:r>
              <a:rPr lang="en-US" dirty="0"/>
              <a:t>INSERT INTO JOBS (JOB_ID, JOB_TITLE, MIN_SALARY, MAX_SALARY) VALUES ('ST_MAN', 'Stock Manager', 5500, 8500);</a:t>
            </a:r>
          </a:p>
          <a:p>
            <a:r>
              <a:rPr lang="en-US" dirty="0"/>
              <a:t>INSERT INTO JOBS (JOB_ID, JOB_TITLE, MIN_SALARY, MAX_SALARY) VALUES ('ST_CLERK', 'Stock Clerk', 2000, 5000);</a:t>
            </a:r>
          </a:p>
          <a:p>
            <a:r>
              <a:rPr lang="en-US" dirty="0"/>
              <a:t>INSERT INTO JOBS (JOB_ID, JOB_TITLE, MIN_SALARY, MAX_SALARY) VALUES ('IT_PROG', 'Programmer', 4000, 10000);</a:t>
            </a:r>
          </a:p>
          <a:p>
            <a:r>
              <a:rPr lang="en-US" dirty="0"/>
              <a:t>INSERT INTO JOBS (JOB_ID, JOB_TITLE, MIN_SALARY, MAX_SALARY) VALUES ('MK_MAN', 'Marketing Manager', 9000, 15000);</a:t>
            </a:r>
          </a:p>
          <a:p>
            <a:r>
              <a:rPr lang="en-US" dirty="0"/>
              <a:t>INSERT INTO JOBS (JOB_ID, JOB_TITLE, MIN_SALARY, MAX_SALARY) VALUES ('MK_REP', 'Marketing Representative', 4000, 9000);</a:t>
            </a:r>
          </a:p>
          <a:p>
            <a:endParaRPr lang="en-US" dirty="0"/>
          </a:p>
          <a:p>
            <a:r>
              <a:rPr lang="en-US" dirty="0"/>
              <a:t>COMMIT;</a:t>
            </a:r>
          </a:p>
          <a:p>
            <a:endParaRPr lang="en-US" dirty="0"/>
          </a:p>
          <a:p>
            <a:endParaRPr lang="en-US" dirty="0"/>
          </a:p>
          <a:p>
            <a:r>
              <a:rPr lang="en-US" dirty="0"/>
              <a:t>-- INSERT ROWS INTO JOB_GRADES TABLE</a:t>
            </a:r>
          </a:p>
          <a:p>
            <a:endParaRPr lang="en-US" dirty="0"/>
          </a:p>
          <a:p>
            <a:r>
              <a:rPr lang="en-US" dirty="0"/>
              <a:t>INSERT INTO JOB_GRADES (GRADE_LEVEL, LOWEST_SAL, HIGHEST_SAL) VALUES ('A', 1000, 2999);</a:t>
            </a:r>
          </a:p>
          <a:p>
            <a:r>
              <a:rPr lang="en-US" dirty="0"/>
              <a:t>INSERT INTO JOB_GRADES (GRADE_LEVEL, LOWEST_SAL, HIGHEST_SAL) VALUES ('B', 3000, 5999);</a:t>
            </a:r>
          </a:p>
          <a:p>
            <a:r>
              <a:rPr lang="en-US" dirty="0"/>
              <a:t>INSERT INTO JOB_GRADES (GRADE_LEVEL, LOWEST_SAL, HIGHEST_SAL) VALUES ('C', 6000, 9999);</a:t>
            </a:r>
          </a:p>
          <a:p>
            <a:r>
              <a:rPr lang="en-US" dirty="0"/>
              <a:t>INSERT INTO JOB_GRADES (GRADE_LEVEL, LOWEST_SAL, HIGHEST_SAL) VALUES ('D', 10000, 14999);</a:t>
            </a:r>
          </a:p>
          <a:p>
            <a:r>
              <a:rPr lang="en-US" dirty="0"/>
              <a:t>INSERT INTO JOB_GRADES (GRADE_LEVEL, LOWEST_SAL, HIGHEST_SAL) VALUES ('E', 15000, 24999);</a:t>
            </a:r>
          </a:p>
          <a:p>
            <a:r>
              <a:rPr lang="en-US" dirty="0"/>
              <a:t>INSERT INTO JOB_GRADES (GRADE_LEVEL, LOWEST_SAL, HIGHEST_SAL) VALUES ('F', 25000, 40000);</a:t>
            </a:r>
          </a:p>
          <a:p>
            <a:endParaRPr lang="en-US" dirty="0"/>
          </a:p>
          <a:p>
            <a:r>
              <a:rPr lang="en-US" dirty="0"/>
              <a:t>COMMIT;</a:t>
            </a:r>
          </a:p>
          <a:p>
            <a:endParaRPr lang="en-US" dirty="0"/>
          </a:p>
          <a:p>
            <a:endParaRPr lang="en-US" dirty="0"/>
          </a:p>
          <a:p>
            <a:r>
              <a:rPr lang="en-US" dirty="0"/>
              <a:t>-- INSERT ROWS INTO JOB_HISTORY TABLE</a:t>
            </a:r>
          </a:p>
          <a:p>
            <a:endParaRPr lang="en-US" dirty="0"/>
          </a:p>
          <a:p>
            <a:r>
              <a:rPr lang="en-US" dirty="0"/>
              <a:t>INSERT INTO JOB_HISTORY (EMPLOYEE_ID, START_DATE, END_DATE, JOB_ID, DEPARTMENT_ID) VALUES (102, '13-JAN-93', '24-JUL-98', 'IT_PROG', 60);</a:t>
            </a:r>
          </a:p>
          <a:p>
            <a:r>
              <a:rPr lang="en-US" dirty="0"/>
              <a:t>INSERT INTO JOB_HISTORY (EMPLOYEE_ID, START_DATE, END_DATE, JOB_ID, DEPARTMENT_ID) VALUES (101, '21-SEP-89', '27-OCT-93', 'AC_ACCOUNT', 110);</a:t>
            </a:r>
          </a:p>
          <a:p>
            <a:r>
              <a:rPr lang="en-US" dirty="0"/>
              <a:t>INSERT INTO JOB_HISTORY (EMPLOYEE_ID, START_DATE, END_DATE, JOB_ID, DEPARTMENT_ID) VALUES (101, '28-OCT-93', '15-MAR-97', 'AC_MGR', 110);</a:t>
            </a:r>
          </a:p>
          <a:p>
            <a:r>
              <a:rPr lang="en-US" dirty="0"/>
              <a:t>INSERT INTO JOB_HISTORY (EMPLOYEE_ID, START_DATE, END_DATE, JOB_ID, DEPARTMENT_ID) VALUES (201, '17-FEB-96', '19-DEC-99', 'MK_REP', 20);</a:t>
            </a:r>
          </a:p>
          <a:p>
            <a:r>
              <a:rPr lang="en-US" dirty="0"/>
              <a:t>INSERT INTO JOB_HISTORY (EMPLOYEE_ID, START_DATE, END_DATE, JOB_ID, DEPARTMENT_ID) VALUES (114, '24-MAR-98', '31-DEC-99', 'ST_CLERK', 50);</a:t>
            </a:r>
          </a:p>
          <a:p>
            <a:r>
              <a:rPr lang="en-US" dirty="0"/>
              <a:t>INSERT INTO JOB_HISTORY (EMPLOYEE_ID, START_DATE, END_DATE, JOB_ID, DEPARTMENT_ID) VALUES (122, '01-JAN-99', '31-DEC-99', 'ST_CLERK', 50);</a:t>
            </a:r>
          </a:p>
          <a:p>
            <a:r>
              <a:rPr lang="en-US" dirty="0"/>
              <a:t>INSERT INTO JOB_HISTORY (EMPLOYEE_ID, START_DATE, END_DATE, JOB_ID, DEPARTMENT_ID) VALUES (200, '17-SEP-87', '17-JUN-93', 'AD_ASST', 90);</a:t>
            </a:r>
          </a:p>
          <a:p>
            <a:r>
              <a:rPr lang="en-US" dirty="0"/>
              <a:t>INSERT INTO JOB_HISTORY (EMPLOYEE_ID, START_DATE, END_DATE, JOB_ID, DEPARTMENT_ID) VALUES (176, '24-MAR-98', '31-DEC-98', 'SA_REP', 80);</a:t>
            </a:r>
          </a:p>
          <a:p>
            <a:r>
              <a:rPr lang="en-US" dirty="0"/>
              <a:t>INSERT INTO JOB_HISTORY (EMPLOYEE_ID, START_DATE, END_DATE, JOB_ID, DEPARTMENT_ID) VALUES (176, '01-JAN-99', '31-DEC-99', 'SA_MAN', 80);</a:t>
            </a:r>
          </a:p>
          <a:p>
            <a:r>
              <a:rPr lang="en-US" dirty="0"/>
              <a:t>INSERT INTO JOB_HISTORY (EMPLOYEE_ID, START_DATE, END_DATE, JOB_ID, DEPARTMENT_ID) VALUES (200, '01-JUL-94', '31-DEC-98', 'AC_ACCOUNT', 90);</a:t>
            </a:r>
          </a:p>
          <a:p>
            <a:endParaRPr lang="en-US" dirty="0"/>
          </a:p>
          <a:p>
            <a:r>
              <a:rPr lang="en-US" dirty="0"/>
              <a:t>COMMIT;</a:t>
            </a:r>
          </a:p>
          <a:p>
            <a:endParaRPr lang="en-US" dirty="0"/>
          </a:p>
          <a:p>
            <a:endParaRPr lang="en-US" dirty="0"/>
          </a:p>
          <a:p>
            <a:r>
              <a:rPr lang="en-US" dirty="0"/>
              <a:t>-- INSERT ROWS INTO LOCATIONS TABLE</a:t>
            </a:r>
          </a:p>
          <a:p>
            <a:endParaRPr lang="en-US" dirty="0"/>
          </a:p>
          <a:p>
            <a:r>
              <a:rPr lang="en-US" dirty="0"/>
              <a:t>INSERT INTO LOCATIONS (LOCATION_ID, STREET_ADDRESS, POSTAL_CODE, CITY, STATE_PROVINCE, COUNTRY_ID) VALUES (1400, '2014 Jabberwocky Rd', '26192', 'Southlake', 'Texas', 'US');</a:t>
            </a:r>
          </a:p>
          <a:p>
            <a:r>
              <a:rPr lang="en-US" dirty="0"/>
              <a:t>INSERT INTO LOCATIONS (LOCATION_ID, STREET_ADDRESS, POSTAL_CODE, CITY, STATE_PROVINCE, COUNTRY_ID) VALUES (1500, '2011 Interiors Blvd', '99236', 'South San Francisco', 'California', 'US');</a:t>
            </a:r>
          </a:p>
          <a:p>
            <a:r>
              <a:rPr lang="en-US" dirty="0"/>
              <a:t>INSERT INTO LOCATIONS (LOCATION_ID, STREET_ADDRESS, POSTAL_CODE, CITY, STATE_PROVINCE, COUNTRY_ID) VALUES (1700, '2004 Charade Rd', '98199', 'Seattle', 'Washington', 'US');</a:t>
            </a:r>
          </a:p>
          <a:p>
            <a:r>
              <a:rPr lang="en-US" dirty="0"/>
              <a:t>INSERT INTO LOCATIONS (LOCATION_ID, STREET_ADDRESS, POSTAL_CODE, CITY, STATE_PROVINCE, COUNTRY_ID) VALUES (1800, '460 Bloor St. W.', 'ON M5S 1X8', 'Toronto', 'Ontario', 'CA');</a:t>
            </a:r>
          </a:p>
          <a:p>
            <a:r>
              <a:rPr lang="en-US" dirty="0"/>
              <a:t>INSERT INTO LOCATIONS (LOCATION_ID, STREET_ADDRESS, POSTAL_CODE, CITY, STATE_PROVINCE, COUNTRY_ID) VALUES (2500, 'Magdalen Centre, The Oxford Science Park', 'OX9 9ZB', 'Oxford', 'Oxford', 'UK');</a:t>
            </a:r>
          </a:p>
          <a:p>
            <a:endParaRPr lang="en-US" dirty="0"/>
          </a:p>
          <a:p>
            <a:r>
              <a:rPr lang="en-US" dirty="0"/>
              <a:t>COMMIT;</a:t>
            </a:r>
          </a:p>
          <a:p>
            <a:endParaRPr lang="en-US" dirty="0"/>
          </a:p>
          <a:p>
            <a:endParaRPr lang="en-US" dirty="0"/>
          </a:p>
          <a:p>
            <a:r>
              <a:rPr lang="en-US" dirty="0"/>
              <a:t>-- INSERT ROWS INTO REGIONS TABLE</a:t>
            </a:r>
          </a:p>
          <a:p>
            <a:endParaRPr lang="en-US" dirty="0"/>
          </a:p>
          <a:p>
            <a:r>
              <a:rPr lang="en-US" dirty="0"/>
              <a:t>INSERT INTO REGIONS (REGION_ID, REGION_NAME) VALUES (1, 'Europe');</a:t>
            </a:r>
          </a:p>
          <a:p>
            <a:r>
              <a:rPr lang="en-US" dirty="0"/>
              <a:t>INSERT INTO REGIONS (REGION_ID, REGION_NAME) VALUES (2, 'Americas');</a:t>
            </a:r>
          </a:p>
          <a:p>
            <a:r>
              <a:rPr lang="en-US" dirty="0"/>
              <a:t>INSERT INTO REGIONS (REGION_ID, REGION_NAME) VALUES (3, 'Asia');</a:t>
            </a:r>
          </a:p>
          <a:p>
            <a:r>
              <a:rPr lang="en-US" dirty="0"/>
              <a:t>INSERT INTO REGIONS (REGION_ID, REGION_NAME) VALUES (4, 'Middle East and Africa');</a:t>
            </a:r>
          </a:p>
          <a:p>
            <a:endParaRPr lang="en-US" dirty="0"/>
          </a:p>
          <a:p>
            <a:r>
              <a:rPr lang="en-US" dirty="0"/>
              <a:t>COMMIT;</a:t>
            </a:r>
          </a:p>
        </p:txBody>
      </p:sp>
      <p:sp>
        <p:nvSpPr>
          <p:cNvPr id="4" name="Slide Number Placeholder 3"/>
          <p:cNvSpPr>
            <a:spLocks noGrp="1"/>
          </p:cNvSpPr>
          <p:nvPr>
            <p:ph type="sldNum" sz="quarter" idx="10"/>
          </p:nvPr>
        </p:nvSpPr>
        <p:spPr/>
        <p:txBody>
          <a:bodyPr/>
          <a:lstStyle/>
          <a:p>
            <a:fld id="{C0F4A2C8-6C88-4E71-83EE-698B9D4FE22F}" type="slidenum">
              <a:rPr lang="en-US" smtClean="0"/>
              <a:pPr/>
              <a:t>7</a:t>
            </a:fld>
            <a:endParaRPr lang="en-US"/>
          </a:p>
        </p:txBody>
      </p:sp>
    </p:spTree>
    <p:extLst>
      <p:ext uri="{BB962C8B-B14F-4D97-AF65-F5344CB8AC3E}">
        <p14:creationId xmlns:p14="http://schemas.microsoft.com/office/powerpoint/2010/main" val="21026999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70</a:t>
            </a:fld>
            <a:endParaRPr lang="en-US"/>
          </a:p>
        </p:txBody>
      </p:sp>
    </p:spTree>
    <p:extLst>
      <p:ext uri="{BB962C8B-B14F-4D97-AF65-F5344CB8AC3E}">
        <p14:creationId xmlns:p14="http://schemas.microsoft.com/office/powerpoint/2010/main" val="42702230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72</a:t>
            </a:fld>
            <a:endParaRPr lang="en-US"/>
          </a:p>
        </p:txBody>
      </p:sp>
    </p:spTree>
    <p:extLst>
      <p:ext uri="{BB962C8B-B14F-4D97-AF65-F5344CB8AC3E}">
        <p14:creationId xmlns:p14="http://schemas.microsoft.com/office/powerpoint/2010/main" val="24225007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73</a:t>
            </a:fld>
            <a:endParaRPr lang="en-US"/>
          </a:p>
        </p:txBody>
      </p:sp>
    </p:spTree>
    <p:extLst>
      <p:ext uri="{BB962C8B-B14F-4D97-AF65-F5344CB8AC3E}">
        <p14:creationId xmlns:p14="http://schemas.microsoft.com/office/powerpoint/2010/main" val="12426670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74</a:t>
            </a:fld>
            <a:endParaRPr lang="en-US"/>
          </a:p>
        </p:txBody>
      </p:sp>
    </p:spTree>
    <p:extLst>
      <p:ext uri="{BB962C8B-B14F-4D97-AF65-F5344CB8AC3E}">
        <p14:creationId xmlns:p14="http://schemas.microsoft.com/office/powerpoint/2010/main" val="33066151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75</a:t>
            </a:fld>
            <a:endParaRPr lang="en-US"/>
          </a:p>
        </p:txBody>
      </p:sp>
    </p:spTree>
    <p:extLst>
      <p:ext uri="{BB962C8B-B14F-4D97-AF65-F5344CB8AC3E}">
        <p14:creationId xmlns:p14="http://schemas.microsoft.com/office/powerpoint/2010/main" val="4825732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76</a:t>
            </a:fld>
            <a:endParaRPr lang="en-US"/>
          </a:p>
        </p:txBody>
      </p:sp>
    </p:spTree>
    <p:extLst>
      <p:ext uri="{BB962C8B-B14F-4D97-AF65-F5344CB8AC3E}">
        <p14:creationId xmlns:p14="http://schemas.microsoft.com/office/powerpoint/2010/main" val="755439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8</a:t>
            </a:fld>
            <a:endParaRPr lang="en-US"/>
          </a:p>
        </p:txBody>
      </p:sp>
    </p:spTree>
    <p:extLst>
      <p:ext uri="{BB962C8B-B14F-4D97-AF65-F5344CB8AC3E}">
        <p14:creationId xmlns:p14="http://schemas.microsoft.com/office/powerpoint/2010/main" val="732396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9</a:t>
            </a:fld>
            <a:endParaRPr lang="en-US"/>
          </a:p>
        </p:txBody>
      </p:sp>
    </p:spTree>
    <p:extLst>
      <p:ext uri="{BB962C8B-B14F-4D97-AF65-F5344CB8AC3E}">
        <p14:creationId xmlns:p14="http://schemas.microsoft.com/office/powerpoint/2010/main" val="1963475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4244319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Title whit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5" name="Picture Placeholder 9"/>
          <p:cNvSpPr>
            <a:spLocks noGrp="1"/>
          </p:cNvSpPr>
          <p:nvPr>
            <p:ph type="pic" sz="quarter" idx="15"/>
          </p:nvPr>
        </p:nvSpPr>
        <p:spPr>
          <a:xfrm>
            <a:off x="469901" y="1700213"/>
            <a:ext cx="9163049" cy="4598988"/>
          </a:xfrm>
        </p:spPr>
        <p:txBody>
          <a:bodyPr/>
          <a:lstStyle/>
          <a:p>
            <a:r>
              <a:rPr lang="en-US" noProof="0"/>
              <a:t>Click icon to add picture</a:t>
            </a:r>
          </a:p>
        </p:txBody>
      </p:sp>
    </p:spTree>
    <p:extLst>
      <p:ext uri="{BB962C8B-B14F-4D97-AF65-F5344CB8AC3E}">
        <p14:creationId xmlns:p14="http://schemas.microsoft.com/office/powerpoint/2010/main" val="42258902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mp; 2 columns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4492938" cy="4622507"/>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5154613" y="1656000"/>
            <a:ext cx="4478337" cy="4631795"/>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428912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639790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2" y="1705668"/>
            <a:ext cx="9163049"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1" y="3429000"/>
            <a:ext cx="916305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87951509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163050"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25102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1" y="2054581"/>
            <a:ext cx="916495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1" y="1659816"/>
            <a:ext cx="916495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1" y="5982790"/>
            <a:ext cx="916495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1" y="736688"/>
            <a:ext cx="91649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469901" y="402587"/>
            <a:ext cx="91649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297029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2 charts">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5154612" y="2125013"/>
            <a:ext cx="4478338"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5154613" y="1644503"/>
            <a:ext cx="4478338"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1" y="2125013"/>
            <a:ext cx="449103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469899" y="1655763"/>
            <a:ext cx="4491037" cy="409427"/>
          </a:xfrm>
        </p:spPr>
        <p:txBody>
          <a:bodyPr>
            <a:noAutofit/>
          </a:bodyPr>
          <a:lstStyle/>
          <a:p>
            <a:pPr lvl="0"/>
            <a:r>
              <a:rPr lang="en-US" noProof="0"/>
              <a:t>Click to edit Master text styles</a:t>
            </a:r>
          </a:p>
        </p:txBody>
      </p:sp>
      <p:sp>
        <p:nvSpPr>
          <p:cNvPr id="14" name="Text Placeholder 7"/>
          <p:cNvSpPr>
            <a:spLocks noGrp="1"/>
          </p:cNvSpPr>
          <p:nvPr>
            <p:ph type="body" sz="quarter" idx="23"/>
          </p:nvPr>
        </p:nvSpPr>
        <p:spPr>
          <a:xfrm>
            <a:off x="468001" y="5982790"/>
            <a:ext cx="9164949"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1" y="736688"/>
            <a:ext cx="9164948"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469901" y="402587"/>
            <a:ext cx="9164948"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2002856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mp; 1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55762"/>
            <a:ext cx="4491038" cy="4327027"/>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5154613" y="2125014"/>
            <a:ext cx="4478337" cy="3857776"/>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5154613" y="1655763"/>
            <a:ext cx="4478337"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1" y="5982790"/>
            <a:ext cx="916305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17946623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mp; 3 charts">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79417" y="2051998"/>
            <a:ext cx="2924184"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79417" y="1659145"/>
            <a:ext cx="2924184" cy="373803"/>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3598574" y="2051998"/>
            <a:ext cx="2919701"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3598574" y="1659145"/>
            <a:ext cx="2919701" cy="373803"/>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6716569" y="2051998"/>
            <a:ext cx="2916382"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6716569" y="1659145"/>
            <a:ext cx="2916382" cy="379660"/>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1" y="5982790"/>
            <a:ext cx="9164950"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1" y="402586"/>
            <a:ext cx="916305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2150816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6711950" y="1626099"/>
            <a:ext cx="2921000"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69900" y="1655763"/>
            <a:ext cx="6048375" cy="4633913"/>
          </a:xfrm>
          <a:prstGeom prst="rect">
            <a:avLst/>
          </a:prstGeom>
        </p:spPr>
        <p:txBody>
          <a:bodyPr>
            <a:noAutofit/>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9801985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1846391738"/>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Rectangle 3"/>
          <p:cNvSpPr/>
          <p:nvPr userDrawn="1"/>
        </p:nvSpPr>
        <p:spPr>
          <a:xfrm>
            <a:off x="469900"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5141914" y="170386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5141914" y="4065173"/>
            <a:ext cx="449103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userDrawn="1">
            <p:ph type="pic" sz="quarter" idx="25"/>
          </p:nvPr>
        </p:nvSpPr>
        <p:spPr>
          <a:xfrm>
            <a:off x="481597" y="1867018"/>
            <a:ext cx="1364665" cy="1025821"/>
          </a:xfrm>
        </p:spPr>
        <p:txBody>
          <a:bodyPr/>
          <a:lstStyle>
            <a:lvl1pPr algn="ctr">
              <a:defRPr/>
            </a:lvl1pPr>
          </a:lstStyle>
          <a:p>
            <a:r>
              <a:rPr lang="en-US" noProof="0"/>
              <a:t>Click icon to add picture</a:t>
            </a:r>
          </a:p>
        </p:txBody>
      </p:sp>
      <p:sp>
        <p:nvSpPr>
          <p:cNvPr id="9" name="Picture Placeholder 11"/>
          <p:cNvSpPr>
            <a:spLocks noGrp="1"/>
          </p:cNvSpPr>
          <p:nvPr userDrawn="1">
            <p:ph type="pic" sz="quarter" idx="27"/>
          </p:nvPr>
        </p:nvSpPr>
        <p:spPr>
          <a:xfrm>
            <a:off x="5153610" y="1867018"/>
            <a:ext cx="1364665" cy="1025821"/>
          </a:xfrm>
        </p:spPr>
        <p:txBody>
          <a:bodyPr/>
          <a:lstStyle>
            <a:lvl1pPr algn="ctr">
              <a:defRPr lang="en-US" noProof="0" dirty="0"/>
            </a:lvl1pPr>
          </a:lstStyle>
          <a:p>
            <a:r>
              <a:rPr lang="en-US" noProof="0"/>
              <a:t>Click icon to add picture</a:t>
            </a:r>
          </a:p>
        </p:txBody>
      </p:sp>
      <p:sp>
        <p:nvSpPr>
          <p:cNvPr id="10" name="Picture Placeholder 11"/>
          <p:cNvSpPr>
            <a:spLocks noGrp="1"/>
          </p:cNvSpPr>
          <p:nvPr userDrawn="1">
            <p:ph type="pic" sz="quarter" idx="29"/>
          </p:nvPr>
        </p:nvSpPr>
        <p:spPr>
          <a:xfrm>
            <a:off x="481597" y="4243017"/>
            <a:ext cx="1364665" cy="1025821"/>
          </a:xfrm>
        </p:spPr>
        <p:txBody>
          <a:bodyPr/>
          <a:lstStyle>
            <a:lvl1pPr algn="ctr">
              <a:defRPr/>
            </a:lvl1pPr>
          </a:lstStyle>
          <a:p>
            <a:r>
              <a:rPr lang="en-US" noProof="0"/>
              <a:t>Click icon to add picture</a:t>
            </a:r>
          </a:p>
        </p:txBody>
      </p:sp>
      <p:sp>
        <p:nvSpPr>
          <p:cNvPr id="11" name="Picture Placeholder 11"/>
          <p:cNvSpPr>
            <a:spLocks noGrp="1"/>
          </p:cNvSpPr>
          <p:nvPr userDrawn="1">
            <p:ph type="pic" sz="quarter" idx="31"/>
          </p:nvPr>
        </p:nvSpPr>
        <p:spPr>
          <a:xfrm>
            <a:off x="5153610" y="4243017"/>
            <a:ext cx="1364665" cy="1025821"/>
          </a:xfrm>
        </p:spPr>
        <p:txBody>
          <a:bodyPr/>
          <a:lstStyle>
            <a:lvl1pPr algn="ctr">
              <a:defRPr lang="en-US" noProof="0" dirty="0"/>
            </a:lvl1pPr>
          </a:lstStyle>
          <a:p>
            <a:r>
              <a:rPr lang="en-US" noProof="0"/>
              <a:t>Click icon to add picture</a:t>
            </a:r>
          </a:p>
        </p:txBody>
      </p:sp>
      <p:sp>
        <p:nvSpPr>
          <p:cNvPr id="13" name="Text Placeholder 12"/>
          <p:cNvSpPr>
            <a:spLocks noGrp="1"/>
          </p:cNvSpPr>
          <p:nvPr userDrawn="1">
            <p:ph type="body" sz="quarter" idx="32"/>
          </p:nvPr>
        </p:nvSpPr>
        <p:spPr>
          <a:xfrm>
            <a:off x="2041945" y="1867018"/>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4" name="Text Placeholder 12"/>
          <p:cNvSpPr>
            <a:spLocks noGrp="1"/>
          </p:cNvSpPr>
          <p:nvPr userDrawn="1">
            <p:ph type="body" sz="quarter" idx="33"/>
          </p:nvPr>
        </p:nvSpPr>
        <p:spPr>
          <a:xfrm>
            <a:off x="6711951" y="1867018"/>
            <a:ext cx="2920999" cy="1944000"/>
          </a:xfrm>
        </p:spPr>
        <p:txBody>
          <a:bodyPr/>
          <a:lstStyle>
            <a:lvl1pPr>
              <a:spcAft>
                <a:spcPts val="0"/>
              </a:spcAft>
              <a:defRPr lang="en-US" noProof="0" dirty="0" smtClean="0"/>
            </a:lvl1pPr>
            <a:lvl2pPr>
              <a:spcAft>
                <a:spcPts val="0"/>
              </a:spcAft>
              <a:defRPr lang="en-US" noProof="0" dirty="0" smtClean="0"/>
            </a:lvl2pPr>
          </a:lstStyle>
          <a:p>
            <a:pPr lvl="0"/>
            <a:r>
              <a:rPr lang="en-US" noProof="0"/>
              <a:t>Click to edit Master text styles</a:t>
            </a:r>
          </a:p>
          <a:p>
            <a:pPr lvl="1"/>
            <a:r>
              <a:rPr lang="en-US" noProof="0"/>
              <a:t>Second level</a:t>
            </a:r>
          </a:p>
        </p:txBody>
      </p:sp>
      <p:sp>
        <p:nvSpPr>
          <p:cNvPr id="15" name="Text Placeholder 12"/>
          <p:cNvSpPr>
            <a:spLocks noGrp="1"/>
          </p:cNvSpPr>
          <p:nvPr userDrawn="1">
            <p:ph type="body" sz="quarter" idx="34"/>
          </p:nvPr>
        </p:nvSpPr>
        <p:spPr>
          <a:xfrm>
            <a:off x="2041945" y="4243017"/>
            <a:ext cx="2918993"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userDrawn="1">
            <p:ph type="body" sz="quarter" idx="35"/>
          </p:nvPr>
        </p:nvSpPr>
        <p:spPr>
          <a:xfrm>
            <a:off x="6711951" y="4243017"/>
            <a:ext cx="2920999" cy="1944000"/>
          </a:xfrm>
        </p:spPr>
        <p:txBody>
          <a:bodyPr/>
          <a:lstStyle>
            <a:lvl1pPr>
              <a:spcAft>
                <a:spcPts val="0"/>
              </a:spcAft>
              <a:defRPr lang="en-US" noProof="0" smtClean="0"/>
            </a:lvl1pPr>
            <a:lvl2pPr>
              <a:spcAft>
                <a:spcPts val="0"/>
              </a:spcAft>
              <a:defRPr lang="en-US" noProof="0" smtClean="0"/>
            </a:lvl2pPr>
          </a:lstStyle>
          <a:p>
            <a:pPr lvl="0"/>
            <a:r>
              <a:rPr lang="en-US" noProof="0"/>
              <a:t>Click to edit Master text styles</a:t>
            </a:r>
          </a:p>
          <a:p>
            <a:pPr lvl="1"/>
            <a:r>
              <a:rPr lang="en-US" noProof="0"/>
              <a:t>Second level</a:t>
            </a:r>
          </a:p>
        </p:txBody>
      </p:sp>
      <p:sp>
        <p:nvSpPr>
          <p:cNvPr id="18" name="Text Placeholder 8"/>
          <p:cNvSpPr>
            <a:spLocks noGrp="1"/>
          </p:cNvSpPr>
          <p:nvPr userDrawn="1">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userDrawn="1">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0504324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7" name="Text Placeholder 8"/>
          <p:cNvSpPr>
            <a:spLocks noGrp="1"/>
          </p:cNvSpPr>
          <p:nvPr>
            <p:ph type="body" sz="quarter" idx="17"/>
          </p:nvPr>
        </p:nvSpPr>
        <p:spPr>
          <a:xfrm>
            <a:off x="3584634" y="1851441"/>
            <a:ext cx="293364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a:t>Fifth level</a:t>
            </a:r>
          </a:p>
        </p:txBody>
      </p:sp>
      <p:sp>
        <p:nvSpPr>
          <p:cNvPr id="8" name="Text Placeholder 8"/>
          <p:cNvSpPr>
            <a:spLocks noGrp="1"/>
          </p:cNvSpPr>
          <p:nvPr>
            <p:ph type="body" sz="quarter" idx="18"/>
          </p:nvPr>
        </p:nvSpPr>
        <p:spPr>
          <a:xfrm>
            <a:off x="481229" y="1851441"/>
            <a:ext cx="2922371"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6718313" y="1851441"/>
            <a:ext cx="2914638" cy="3845755"/>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a:t>Fifth level</a:t>
            </a:r>
          </a:p>
        </p:txBody>
      </p:sp>
      <p:sp>
        <p:nvSpPr>
          <p:cNvPr id="11"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4" name="Rectangle 3"/>
          <p:cNvSpPr/>
          <p:nvPr userDrawn="1"/>
        </p:nvSpPr>
        <p:spPr>
          <a:xfrm>
            <a:off x="3584576" y="1705968"/>
            <a:ext cx="2961478"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481755" y="1705968"/>
            <a:ext cx="293253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6714983" y="1705968"/>
            <a:ext cx="291769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17358674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88108"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180000" indent="-180000">
              <a:spcBef>
                <a:spcPts val="600"/>
              </a:spcBef>
              <a:spcAft>
                <a:spcPts val="600"/>
              </a:spcAft>
              <a:buFont typeface="Arial" panose="020B0604020202020204" pitchFamily="34" charset="0"/>
              <a:buChar char="•"/>
              <a:defRPr/>
            </a:lvl4pPr>
            <a:lvl5pPr marL="360000" indent="-180000">
              <a:spcBef>
                <a:spcPts val="600"/>
              </a:spcBef>
              <a:spcAft>
                <a:spcPts val="600"/>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7503501"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a:t>Fifth level</a:t>
            </a:r>
          </a:p>
        </p:txBody>
      </p:sp>
      <p:sp>
        <p:nvSpPr>
          <p:cNvPr id="6" name="Text Placeholder 8"/>
          <p:cNvSpPr>
            <a:spLocks noGrp="1"/>
          </p:cNvSpPr>
          <p:nvPr>
            <p:ph type="body" sz="quarter" idx="19"/>
          </p:nvPr>
        </p:nvSpPr>
        <p:spPr>
          <a:xfrm>
            <a:off x="2826572"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a:t>Fifth level</a:t>
            </a:r>
          </a:p>
        </p:txBody>
      </p:sp>
      <p:sp>
        <p:nvSpPr>
          <p:cNvPr id="7" name="Text Placeholder 8"/>
          <p:cNvSpPr>
            <a:spLocks noGrp="1"/>
          </p:cNvSpPr>
          <p:nvPr>
            <p:ph type="body" sz="quarter" idx="20"/>
          </p:nvPr>
        </p:nvSpPr>
        <p:spPr>
          <a:xfrm>
            <a:off x="5165036" y="2386260"/>
            <a:ext cx="2142149" cy="3734280"/>
          </a:xfrm>
        </p:spPr>
        <p:txBody>
          <a:bodyPr/>
          <a:lstStyle>
            <a:lvl1pPr>
              <a:spcBef>
                <a:spcPts val="600"/>
              </a:spcBef>
              <a:spcAft>
                <a:spcPts val="600"/>
              </a:spcAft>
              <a:defRPr b="1">
                <a:solidFill>
                  <a:schemeClr val="accent1"/>
                </a:solidFill>
              </a:defRPr>
            </a:lvl1pPr>
            <a:lvl2pPr>
              <a:spcBef>
                <a:spcPts val="600"/>
              </a:spcBef>
              <a:spcAft>
                <a:spcPts val="600"/>
              </a:spcAft>
              <a:defRPr/>
            </a:lvl2pPr>
            <a:lvl3pPr marL="0" indent="0">
              <a:spcBef>
                <a:spcPts val="600"/>
              </a:spcBef>
              <a:spcAft>
                <a:spcPts val="600"/>
              </a:spcAft>
              <a:buNone/>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tx1"/>
                </a:solidFill>
                <a:latin typeface="+mn-lt"/>
                <a:ea typeface="+mn-ea"/>
                <a:cs typeface="+mn-cs"/>
              </a:defRPr>
            </a:lvl4pPr>
            <a:lvl5pPr marL="475188" indent="-235194">
              <a:spcBef>
                <a:spcPts val="600"/>
              </a:spcBef>
              <a:spcAft>
                <a:spcPts val="600"/>
              </a:spcAft>
              <a:defRPr lang="en-US" sz="1200" kern="1200" baseline="0" noProof="0" dirty="0">
                <a:solidFill>
                  <a:schemeClr val="tx1"/>
                </a:solidFill>
                <a:latin typeface="+mn-lt"/>
                <a:ea typeface="+mn-ea"/>
                <a:cs typeface="+mn-cs"/>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a:t>Fifth level</a:t>
            </a:r>
          </a:p>
        </p:txBody>
      </p:sp>
      <p:sp>
        <p:nvSpPr>
          <p:cNvPr id="9" name="Text Placeholder 8"/>
          <p:cNvSpPr>
            <a:spLocks noGrp="1"/>
          </p:cNvSpPr>
          <p:nvPr>
            <p:ph type="body" sz="quarter" idx="13" hasCustomPrompt="1"/>
          </p:nvPr>
        </p:nvSpPr>
        <p:spPr>
          <a:xfrm>
            <a:off x="469901" y="736688"/>
            <a:ext cx="91757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469901" y="402587"/>
            <a:ext cx="91757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9124307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divider slide">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tx1"/>
                </a:solidFill>
              </a:defRPr>
            </a:lvl1pPr>
            <a:lvl2pPr marL="0" indent="0" algn="l">
              <a:buNone/>
              <a:defRPr sz="20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4" name="Picture Placeholder 8"/>
          <p:cNvSpPr>
            <a:spLocks noGrp="1"/>
          </p:cNvSpPr>
          <p:nvPr>
            <p:ph type="pic" sz="quarter" idx="11"/>
          </p:nvPr>
        </p:nvSpPr>
        <p:spPr>
          <a:xfrm>
            <a:off x="3278525"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313907172"/>
      </p:ext>
    </p:extLst>
  </p:cSld>
  <p:clrMapOvr>
    <a:masterClrMapping/>
  </p:clrMapOvr>
  <p:transition>
    <p:fade/>
  </p:transition>
  <p:extLst>
    <p:ext uri="{DCECCB84-F9BA-43D5-87BE-67443E8EF086}">
      <p15:sldGuideLst xmlns:p15="http://schemas.microsoft.com/office/powerpoint/2012/main">
        <p15:guide id="1"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ivider slide">
    <p:spTree>
      <p:nvGrpSpPr>
        <p:cNvPr id="1" name=""/>
        <p:cNvGrpSpPr/>
        <p:nvPr/>
      </p:nvGrpSpPr>
      <p:grpSpPr>
        <a:xfrm>
          <a:off x="0" y="0"/>
          <a:ext cx="0" cy="0"/>
          <a:chOff x="0" y="0"/>
          <a:chExt cx="0" cy="0"/>
        </a:xfrm>
      </p:grpSpPr>
      <p:sp>
        <p:nvSpPr>
          <p:cNvPr id="6" name="Picture Placeholder 8"/>
          <p:cNvSpPr>
            <a:spLocks noGrp="1"/>
          </p:cNvSpPr>
          <p:nvPr>
            <p:ph type="pic" sz="quarter" idx="11"/>
          </p:nvPr>
        </p:nvSpPr>
        <p:spPr>
          <a:xfrm>
            <a:off x="0" y="0"/>
            <a:ext cx="10104438" cy="6858000"/>
          </a:xfrm>
          <a:prstGeom prst="rect">
            <a:avLst/>
          </a:prstGeom>
        </p:spPr>
        <p:txBody>
          <a:bodyPr/>
          <a:lstStyle/>
          <a:p>
            <a:r>
              <a:rPr lang="en-US" noProof="0"/>
              <a:t>Click icon to add picture</a:t>
            </a:r>
          </a:p>
        </p:txBody>
      </p:sp>
      <p:sp>
        <p:nvSpPr>
          <p:cNvPr id="5" name="Subtitle 2"/>
          <p:cNvSpPr>
            <a:spLocks noGrp="1"/>
          </p:cNvSpPr>
          <p:nvPr>
            <p:ph type="subTitle" idx="1" hasCustomPrompt="1"/>
          </p:nvPr>
        </p:nvSpPr>
        <p:spPr bwMode="gray">
          <a:xfrm>
            <a:off x="475327" y="473843"/>
            <a:ext cx="5260311"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Tree>
    <p:extLst>
      <p:ext uri="{BB962C8B-B14F-4D97-AF65-F5344CB8AC3E}">
        <p14:creationId xmlns:p14="http://schemas.microsoft.com/office/powerpoint/2010/main" val="17947096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Video Title white">
    <p:bg>
      <p:bgPr>
        <a:solidFill>
          <a:srgbClr val="000000"/>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p>
        </p:txBody>
      </p:sp>
      <p:sp>
        <p:nvSpPr>
          <p:cNvPr id="5" name="Picture Placeholder 9"/>
          <p:cNvSpPr>
            <a:spLocks noGrp="1"/>
          </p:cNvSpPr>
          <p:nvPr>
            <p:ph type="pic" sz="quarter" idx="15"/>
          </p:nvPr>
        </p:nvSpPr>
        <p:spPr>
          <a:xfrm>
            <a:off x="469901" y="1700213"/>
            <a:ext cx="9163049" cy="4598988"/>
          </a:xfrm>
          <a:prstGeom prst="rect">
            <a:avLst/>
          </a:prstGeom>
        </p:spPr>
        <p:txBody>
          <a:bodyPr/>
          <a:lstStyle>
            <a:lvl1pPr>
              <a:defRPr>
                <a:solidFill>
                  <a:schemeClr val="bg1"/>
                </a:solidFill>
              </a:defRPr>
            </a:lvl1pPr>
          </a:lstStyle>
          <a:p>
            <a:r>
              <a:rPr lang="en-US" noProof="0"/>
              <a:t>Click icon to add picture</a:t>
            </a:r>
          </a:p>
        </p:txBody>
      </p:sp>
    </p:spTree>
    <p:extLst>
      <p:ext uri="{BB962C8B-B14F-4D97-AF65-F5344CB8AC3E}">
        <p14:creationId xmlns:p14="http://schemas.microsoft.com/office/powerpoint/2010/main" val="984427675"/>
      </p:ext>
    </p:extLst>
  </p:cSld>
  <p:clrMapOvr>
    <a:masterClrMapping/>
  </p:clrMapOvr>
  <p:transition>
    <p:fade/>
  </p:transition>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fogr/Map Gray 11">
    <p:bg>
      <p:bgPr>
        <a:solidFill>
          <a:srgbClr val="53565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p>
        </p:txBody>
      </p:sp>
      <p:sp>
        <p:nvSpPr>
          <p:cNvPr id="3" name="Picture Placeholder 9"/>
          <p:cNvSpPr>
            <a:spLocks noGrp="1"/>
          </p:cNvSpPr>
          <p:nvPr>
            <p:ph type="pic" sz="quarter" idx="15"/>
          </p:nvPr>
        </p:nvSpPr>
        <p:spPr>
          <a:xfrm>
            <a:off x="3584575" y="1700213"/>
            <a:ext cx="6048376" cy="4598988"/>
          </a:xfrm>
          <a:prstGeom prst="rect">
            <a:avLst/>
          </a:prstGeom>
        </p:spPr>
        <p:txBody>
          <a:bodyPr/>
          <a:lstStyle>
            <a:lvl1pPr>
              <a:defRPr>
                <a:solidFill>
                  <a:schemeClr val="bg1"/>
                </a:solidFill>
              </a:defRPr>
            </a:lvl1pPr>
          </a:lstStyle>
          <a:p>
            <a:r>
              <a:rPr lang="en-US" noProof="0"/>
              <a:t>Click icon to add picture</a:t>
            </a:r>
          </a:p>
        </p:txBody>
      </p:sp>
      <p:sp>
        <p:nvSpPr>
          <p:cNvPr id="4" name="Content Placeholder 3"/>
          <p:cNvSpPr>
            <a:spLocks noGrp="1"/>
          </p:cNvSpPr>
          <p:nvPr>
            <p:ph sz="quarter" idx="10"/>
          </p:nvPr>
        </p:nvSpPr>
        <p:spPr>
          <a:xfrm>
            <a:off x="468000" y="1665288"/>
            <a:ext cx="2935600" cy="4622507"/>
          </a:xfrm>
          <a:prstGeom prst="rect">
            <a:avLst/>
          </a:prstGeom>
        </p:spPr>
        <p:txBody>
          <a:bodyPr/>
          <a:lstStyle>
            <a:lvl1pPr>
              <a:spcBef>
                <a:spcPts val="600"/>
              </a:spcBef>
              <a:spcAft>
                <a:spcPts val="600"/>
              </a:spcAft>
              <a:tabLst>
                <a:tab pos="6705432" algn="r"/>
              </a:tabLst>
              <a:defRPr>
                <a:solidFill>
                  <a:schemeClr val="bg1"/>
                </a:solidFill>
              </a:defRPr>
            </a:lvl1pPr>
            <a:lvl2pPr>
              <a:spcBef>
                <a:spcPts val="600"/>
              </a:spcBef>
              <a:spcAft>
                <a:spcPts val="600"/>
              </a:spcAft>
              <a:tabLst>
                <a:tab pos="6705432" algn="r"/>
              </a:tabLst>
              <a:defRPr>
                <a:solidFill>
                  <a:schemeClr val="bg1"/>
                </a:solidFill>
              </a:defRPr>
            </a:lvl2pPr>
            <a:lvl3pPr marL="180000" indent="-180000">
              <a:spcBef>
                <a:spcPts val="600"/>
              </a:spcBef>
              <a:spcAft>
                <a:spcPts val="600"/>
              </a:spcAft>
              <a:tabLst>
                <a:tab pos="6705432" algn="r"/>
              </a:tabLst>
              <a:defRPr>
                <a:solidFill>
                  <a:schemeClr val="bg1"/>
                </a:solidFill>
              </a:defRPr>
            </a:lvl3pPr>
            <a:lvl4pPr marL="360000" indent="-180000">
              <a:spcBef>
                <a:spcPts val="600"/>
              </a:spcBef>
              <a:spcAft>
                <a:spcPts val="600"/>
              </a:spcAft>
              <a:tabLst>
                <a:tab pos="6705432" algn="r"/>
              </a:tabLst>
              <a:defRPr>
                <a:solidFill>
                  <a:schemeClr val="bg1"/>
                </a:solidFill>
              </a:defRPr>
            </a:lvl4pPr>
            <a:lvl5pPr marL="540000" indent="-180000">
              <a:spcBef>
                <a:spcPts val="600"/>
              </a:spcBef>
              <a:spcAft>
                <a:spcPts val="600"/>
              </a:spcAft>
              <a:buFont typeface="Arial" panose="020B0604020202020204" pitchFamily="34" charset="0"/>
              <a:buChar char="•"/>
              <a:tabLst>
                <a:tab pos="6705432" algn="r"/>
              </a:tabLst>
              <a:defRPr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4239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ection title divider slide">
    <p:bg>
      <p:bgPr>
        <a:solidFill>
          <a:srgbClr val="000000"/>
        </a:solidFill>
        <a:effectLst/>
      </p:bgPr>
    </p:bg>
    <p:spTree>
      <p:nvGrpSpPr>
        <p:cNvPr id="1" name=""/>
        <p:cNvGrpSpPr/>
        <p:nvPr/>
      </p:nvGrpSpPr>
      <p:grpSpPr>
        <a:xfrm>
          <a:off x="0" y="0"/>
          <a:ext cx="0" cy="0"/>
          <a:chOff x="0" y="0"/>
          <a:chExt cx="0" cy="0"/>
        </a:xfrm>
      </p:grpSpPr>
      <p:sp>
        <p:nvSpPr>
          <p:cNvPr id="5" name="Subtitle 2"/>
          <p:cNvSpPr>
            <a:spLocks noGrp="1"/>
          </p:cNvSpPr>
          <p:nvPr>
            <p:ph type="subTitle" idx="1" hasCustomPrompt="1"/>
          </p:nvPr>
        </p:nvSpPr>
        <p:spPr bwMode="gray">
          <a:xfrm>
            <a:off x="475327" y="473843"/>
            <a:ext cx="3067973" cy="1532757"/>
          </a:xfrm>
          <a:prstGeom prst="rect">
            <a:avLst/>
          </a:prstGeom>
        </p:spPr>
        <p:txBody>
          <a:bodyPr lIns="0" tIns="0" rIns="0" bIns="0" anchor="t" anchorCtr="0">
            <a:noAutofit/>
          </a:bodyPr>
          <a:lstStyle>
            <a:lvl1pPr marL="0" indent="0" algn="l">
              <a:lnSpc>
                <a:spcPct val="100000"/>
              </a:lnSpc>
              <a:spcAft>
                <a:spcPts val="0"/>
              </a:spcAft>
              <a:buNone/>
              <a:defRPr sz="2400" b="1">
                <a:solidFill>
                  <a:schemeClr val="bg1"/>
                </a:solidFill>
              </a:defRPr>
            </a:lvl1pPr>
            <a:lvl2pPr marL="0" indent="0" algn="l">
              <a:buNone/>
              <a:defRPr sz="20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4"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701475577"/>
      </p:ext>
    </p:extLst>
  </p:cSld>
  <p:clrMapOvr>
    <a:masterClrMapping/>
  </p:clrMapOvr>
  <p:transition>
    <p:fade/>
  </p:transition>
  <p:extLst>
    <p:ext uri="{DCECCB84-F9BA-43D5-87BE-67443E8EF086}">
      <p15:sldGuideLst xmlns:p15="http://schemas.microsoft.com/office/powerpoint/2012/main">
        <p15:guide id="1"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gree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69898" y="1700213"/>
            <a:ext cx="9163052" cy="1592403"/>
          </a:xfrm>
          <a:prstGeom prst="rect">
            <a:avLst/>
          </a:prstGeom>
        </p:spPr>
        <p:txBody>
          <a:bodyPr lIns="0" tIns="0" rIns="0" bIns="0" anchor="b">
            <a:noAutofit/>
          </a:bodyPr>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4" name="Text Placeholder 2"/>
          <p:cNvSpPr>
            <a:spLocks noGrp="1"/>
          </p:cNvSpPr>
          <p:nvPr>
            <p:ph type="body" idx="1"/>
          </p:nvPr>
        </p:nvSpPr>
        <p:spPr bwMode="gray">
          <a:xfrm>
            <a:off x="469898" y="3423545"/>
            <a:ext cx="9163052" cy="1566532"/>
          </a:xfrm>
          <a:prstGeom prst="rect">
            <a:avLst/>
          </a:prstGeo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573202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3" name="Text Placeholder 3"/>
          <p:cNvSpPr>
            <a:spLocks noGrp="1"/>
          </p:cNvSpPr>
          <p:nvPr>
            <p:ph type="body" sz="quarter" idx="10"/>
          </p:nvPr>
        </p:nvSpPr>
        <p:spPr>
          <a:xfrm>
            <a:off x="480484" y="1590675"/>
            <a:ext cx="9152466" cy="4708525"/>
          </a:xfrm>
          <a:prstGeom prst="rect">
            <a:avLst/>
          </a:prstGeom>
        </p:spPr>
        <p:txBody>
          <a:bodyPr lIns="0" tIns="0" rIns="0" bIns="0">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20121612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2489817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7"/>
          </p:nvPr>
        </p:nvSpPr>
        <p:spPr>
          <a:xfrm>
            <a:off x="488108" y="2556000"/>
            <a:ext cx="2142149" cy="3394800"/>
          </a:xfrm>
          <a:prstGeom prst="rect">
            <a:avLst/>
          </a:prstGeom>
        </p:spPr>
        <p:txBody>
          <a:bodyPr lIns="0" tIns="0" rIns="0" bIns="0">
            <a:noAutofit/>
          </a:bodyPr>
          <a:lstStyle>
            <a:lvl1pPr>
              <a:spcBef>
                <a:spcPts val="600"/>
              </a:spcBef>
              <a:spcAft>
                <a:spcPts val="600"/>
              </a:spcAft>
              <a:defRPr b="1">
                <a:solidFill>
                  <a:schemeClr val="bg1"/>
                </a:solidFill>
              </a:defRPr>
            </a:lvl1pPr>
            <a:lvl2pPr>
              <a:spcBef>
                <a:spcPts val="600"/>
              </a:spcBef>
              <a:spcAft>
                <a:spcPts val="600"/>
              </a:spcAft>
              <a:defRPr>
                <a:solidFill>
                  <a:schemeClr val="bg1"/>
                </a:solidFill>
              </a:defRPr>
            </a:lvl2pPr>
            <a:lvl3pPr marL="0" indent="0">
              <a:spcBef>
                <a:spcPts val="600"/>
              </a:spcBef>
              <a:spcAft>
                <a:spcPts val="600"/>
              </a:spcAft>
              <a:buNone/>
              <a:defRPr>
                <a:solidFill>
                  <a:schemeClr val="bg1"/>
                </a:solidFill>
              </a:defRPr>
            </a:lvl3pPr>
            <a:lvl4pPr marL="180000" indent="-180000">
              <a:spcBef>
                <a:spcPts val="600"/>
              </a:spcBef>
              <a:spcAft>
                <a:spcPts val="600"/>
              </a:spcAft>
              <a:buFont typeface="Arial" panose="020B0604020202020204" pitchFamily="34" charset="0"/>
              <a:buChar char="•"/>
              <a:defRPr>
                <a:solidFill>
                  <a:schemeClr val="bg1"/>
                </a:solidFill>
              </a:defRPr>
            </a:lvl4pPr>
            <a:lvl5pPr marL="360000" indent="-180000">
              <a:spcBef>
                <a:spcPts val="600"/>
              </a:spcBef>
              <a:spcAft>
                <a:spcPts val="600"/>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8"/>
          </p:nvPr>
        </p:nvSpPr>
        <p:spPr>
          <a:xfrm>
            <a:off x="7490801" y="2556000"/>
            <a:ext cx="2142149" cy="3394800"/>
          </a:xfrm>
          <a:prstGeom prst="rect">
            <a:avLst/>
          </a:prstGeom>
        </p:spPr>
        <p:txBody>
          <a:bodyPr lIns="0" tIns="0" rIns="0" bIns="0">
            <a:noAutofit/>
          </a:bodyPr>
          <a:lstStyle>
            <a:lvl1pPr>
              <a:spcBef>
                <a:spcPts val="600"/>
              </a:spcBef>
              <a:spcAft>
                <a:spcPts val="600"/>
              </a:spcAft>
              <a:defRPr b="1">
                <a:solidFill>
                  <a:schemeClr val="bg1"/>
                </a:solidFill>
              </a:defRPr>
            </a:lvl1pPr>
            <a:lvl2pPr>
              <a:spcBef>
                <a:spcPts val="600"/>
              </a:spcBef>
              <a:spcAft>
                <a:spcPts val="600"/>
              </a:spcAft>
              <a:defRPr>
                <a:solidFill>
                  <a:schemeClr val="bg1"/>
                </a:solidFill>
              </a:defRPr>
            </a:lvl2pPr>
            <a:lvl3pPr marL="0" indent="0">
              <a:spcBef>
                <a:spcPts val="600"/>
              </a:spcBef>
              <a:spcAft>
                <a:spcPts val="600"/>
              </a:spcAft>
              <a:buNone/>
              <a:defRPr>
                <a:solidFill>
                  <a:schemeClr val="bg1"/>
                </a:solidFill>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bg1"/>
                </a:solidFill>
                <a:latin typeface="+mn-lt"/>
                <a:ea typeface="+mn-ea"/>
                <a:cs typeface="+mn-cs"/>
              </a:defRPr>
            </a:lvl4pPr>
            <a:lvl5pPr marL="475188" indent="-235194">
              <a:spcBef>
                <a:spcPts val="600"/>
              </a:spcBef>
              <a:spcAft>
                <a:spcPts val="600"/>
              </a:spcAft>
              <a:defRPr lang="en-US" sz="1200" kern="1200" baseline="0" noProof="0" dirty="0">
                <a:solidFill>
                  <a:schemeClr val="bg1"/>
                </a:solidFill>
                <a:latin typeface="+mn-lt"/>
                <a:ea typeface="+mn-ea"/>
                <a:cs typeface="+mn-cs"/>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a:t>Fifth level</a:t>
            </a:r>
          </a:p>
        </p:txBody>
      </p:sp>
      <p:sp>
        <p:nvSpPr>
          <p:cNvPr id="5" name="Text Placeholder 8"/>
          <p:cNvSpPr>
            <a:spLocks noGrp="1"/>
          </p:cNvSpPr>
          <p:nvPr>
            <p:ph type="body" sz="quarter" idx="19"/>
          </p:nvPr>
        </p:nvSpPr>
        <p:spPr>
          <a:xfrm>
            <a:off x="2822339" y="2556000"/>
            <a:ext cx="2142149" cy="3394800"/>
          </a:xfrm>
          <a:prstGeom prst="rect">
            <a:avLst/>
          </a:prstGeom>
        </p:spPr>
        <p:txBody>
          <a:bodyPr lIns="0" tIns="0" rIns="0" bIns="0">
            <a:noAutofit/>
          </a:bodyPr>
          <a:lstStyle>
            <a:lvl1pPr>
              <a:spcBef>
                <a:spcPts val="600"/>
              </a:spcBef>
              <a:spcAft>
                <a:spcPts val="600"/>
              </a:spcAft>
              <a:defRPr b="1">
                <a:solidFill>
                  <a:schemeClr val="bg1"/>
                </a:solidFill>
              </a:defRPr>
            </a:lvl1pPr>
            <a:lvl2pPr>
              <a:spcBef>
                <a:spcPts val="600"/>
              </a:spcBef>
              <a:spcAft>
                <a:spcPts val="600"/>
              </a:spcAft>
              <a:defRPr>
                <a:solidFill>
                  <a:schemeClr val="bg1"/>
                </a:solidFill>
              </a:defRPr>
            </a:lvl2pPr>
            <a:lvl3pPr marL="0" indent="0">
              <a:spcBef>
                <a:spcPts val="600"/>
              </a:spcBef>
              <a:spcAft>
                <a:spcPts val="600"/>
              </a:spcAft>
              <a:buNone/>
              <a:defRPr>
                <a:solidFill>
                  <a:schemeClr val="bg1"/>
                </a:solidFill>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bg1"/>
                </a:solidFill>
                <a:latin typeface="+mn-lt"/>
                <a:ea typeface="+mn-ea"/>
                <a:cs typeface="+mn-cs"/>
              </a:defRPr>
            </a:lvl4pPr>
            <a:lvl5pPr marL="475188" indent="-235194">
              <a:spcBef>
                <a:spcPts val="600"/>
              </a:spcBef>
              <a:spcAft>
                <a:spcPts val="600"/>
              </a:spcAft>
              <a:defRPr lang="en-US" sz="1200" kern="1200" baseline="0" noProof="0" dirty="0">
                <a:solidFill>
                  <a:schemeClr val="bg1"/>
                </a:solidFill>
                <a:latin typeface="+mn-lt"/>
                <a:ea typeface="+mn-ea"/>
                <a:cs typeface="+mn-cs"/>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a:t>Fifth level</a:t>
            </a:r>
          </a:p>
        </p:txBody>
      </p:sp>
      <p:sp>
        <p:nvSpPr>
          <p:cNvPr id="6" name="Text Placeholder 8"/>
          <p:cNvSpPr>
            <a:spLocks noGrp="1"/>
          </p:cNvSpPr>
          <p:nvPr>
            <p:ph type="body" sz="quarter" idx="20"/>
          </p:nvPr>
        </p:nvSpPr>
        <p:spPr>
          <a:xfrm>
            <a:off x="5156570" y="2556000"/>
            <a:ext cx="2142149" cy="3394800"/>
          </a:xfrm>
          <a:prstGeom prst="rect">
            <a:avLst/>
          </a:prstGeom>
        </p:spPr>
        <p:txBody>
          <a:bodyPr lIns="0" tIns="0" rIns="0" bIns="0">
            <a:noAutofit/>
          </a:bodyPr>
          <a:lstStyle>
            <a:lvl1pPr>
              <a:spcBef>
                <a:spcPts val="600"/>
              </a:spcBef>
              <a:spcAft>
                <a:spcPts val="600"/>
              </a:spcAft>
              <a:defRPr b="1">
                <a:solidFill>
                  <a:schemeClr val="bg1"/>
                </a:solidFill>
              </a:defRPr>
            </a:lvl1pPr>
            <a:lvl2pPr>
              <a:spcBef>
                <a:spcPts val="600"/>
              </a:spcBef>
              <a:spcAft>
                <a:spcPts val="600"/>
              </a:spcAft>
              <a:defRPr>
                <a:solidFill>
                  <a:schemeClr val="bg1"/>
                </a:solidFill>
              </a:defRPr>
            </a:lvl2pPr>
            <a:lvl3pPr marL="0" indent="0">
              <a:spcBef>
                <a:spcPts val="600"/>
              </a:spcBef>
              <a:spcAft>
                <a:spcPts val="600"/>
              </a:spcAft>
              <a:buNone/>
              <a:defRPr>
                <a:solidFill>
                  <a:schemeClr val="bg1"/>
                </a:solidFill>
              </a:defRPr>
            </a:lvl3pPr>
            <a:lvl4pPr marL="235194" indent="-235194">
              <a:spcBef>
                <a:spcPts val="600"/>
              </a:spcBef>
              <a:spcAft>
                <a:spcPts val="600"/>
              </a:spcAft>
              <a:buFont typeface="Arial" panose="020B0604020202020204" pitchFamily="34" charset="0"/>
              <a:buChar char="•"/>
              <a:defRPr lang="en-US" sz="1200" kern="1200" baseline="0" noProof="0" dirty="0" smtClean="0">
                <a:solidFill>
                  <a:schemeClr val="bg1"/>
                </a:solidFill>
                <a:latin typeface="+mn-lt"/>
                <a:ea typeface="+mn-ea"/>
                <a:cs typeface="+mn-cs"/>
              </a:defRPr>
            </a:lvl4pPr>
            <a:lvl5pPr marL="475188" indent="-235194">
              <a:spcBef>
                <a:spcPts val="600"/>
              </a:spcBef>
              <a:spcAft>
                <a:spcPts val="600"/>
              </a:spcAft>
              <a:defRPr lang="en-US" sz="1200" kern="1200" baseline="0" noProof="0" dirty="0">
                <a:solidFill>
                  <a:schemeClr val="bg1"/>
                </a:solidFill>
                <a:latin typeface="+mn-lt"/>
                <a:ea typeface="+mn-ea"/>
                <a:cs typeface="+mn-cs"/>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marL="180000" lvl="3" indent="-180000" algn="l" defTabSz="1219170" rtl="0" eaLnBrk="1" latinLnBrk="0" hangingPunct="1">
              <a:spcBef>
                <a:spcPts val="600"/>
              </a:spcBef>
              <a:spcAft>
                <a:spcPts val="600"/>
              </a:spcAft>
              <a:buClrTx/>
              <a:buSzPct val="100000"/>
              <a:buFont typeface="Arial" panose="020B0604020202020204" pitchFamily="34" charset="0"/>
              <a:buChar char="•"/>
            </a:pPr>
            <a:r>
              <a:rPr lang="en-US" noProof="0"/>
              <a:t>Fourth level</a:t>
            </a:r>
          </a:p>
          <a:p>
            <a:pPr marL="360000" lvl="4" indent="-180000" algn="l" defTabSz="1064657" rtl="0" eaLnBrk="1" latinLnBrk="0" hangingPunct="1">
              <a:spcBef>
                <a:spcPts val="600"/>
              </a:spcBef>
              <a:spcAft>
                <a:spcPts val="600"/>
              </a:spcAft>
              <a:buClrTx/>
              <a:buSzPct val="100000"/>
              <a:buFont typeface="Verdana" panose="020B0604030504040204" pitchFamily="34" charset="0"/>
              <a:buChar char="−"/>
              <a:tabLst/>
            </a:pPr>
            <a:r>
              <a:rPr lang="en-US" noProof="0"/>
              <a:t>Fifth level</a:t>
            </a:r>
          </a:p>
        </p:txBody>
      </p:sp>
      <p:sp>
        <p:nvSpPr>
          <p:cNvPr id="7" name="Text Placeholder 8"/>
          <p:cNvSpPr>
            <a:spLocks noGrp="1"/>
          </p:cNvSpPr>
          <p:nvPr>
            <p:ph type="body" sz="quarter" idx="13" hasCustomPrompt="1"/>
          </p:nvPr>
        </p:nvSpPr>
        <p:spPr>
          <a:xfrm>
            <a:off x="469900" y="736688"/>
            <a:ext cx="916305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a:t>Click to add subtitle</a:t>
            </a:r>
          </a:p>
        </p:txBody>
      </p:sp>
      <p:sp>
        <p:nvSpPr>
          <p:cNvPr id="8" name="Title Placeholder 1"/>
          <p:cNvSpPr>
            <a:spLocks noGrp="1"/>
          </p:cNvSpPr>
          <p:nvPr>
            <p:ph type="title"/>
          </p:nvPr>
        </p:nvSpPr>
        <p:spPr>
          <a:xfrm>
            <a:off x="469900" y="402587"/>
            <a:ext cx="916305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40194588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154613" y="1700213"/>
            <a:ext cx="4478337" cy="4598988"/>
          </a:xfrm>
        </p:spPr>
        <p:txBody>
          <a:bodyPr/>
          <a:lstStyle/>
          <a:p>
            <a:r>
              <a:rPr lang="en-US" noProof="0"/>
              <a:t>Click icon to add picture</a:t>
            </a:r>
          </a:p>
        </p:txBody>
      </p:sp>
      <p:sp>
        <p:nvSpPr>
          <p:cNvPr id="6" name="Content Placeholder 3"/>
          <p:cNvSpPr>
            <a:spLocks noGrp="1"/>
          </p:cNvSpPr>
          <p:nvPr>
            <p:ph sz="quarter" idx="10"/>
          </p:nvPr>
        </p:nvSpPr>
        <p:spPr>
          <a:xfrm>
            <a:off x="469901" y="1665290"/>
            <a:ext cx="4491038" cy="4633911"/>
          </a:xfrm>
          <a:prstGeom prst="rect">
            <a:avLst/>
          </a:prstGeom>
        </p:spPr>
        <p:txBody>
          <a:bodyPr/>
          <a:lstStyle>
            <a:lvl1pPr>
              <a:spcBef>
                <a:spcPts val="600"/>
              </a:spcBef>
              <a:spcAft>
                <a:spcPts val="600"/>
              </a:spcAft>
              <a:tabLst>
                <a:tab pos="6705432" algn="r"/>
              </a:tabLst>
              <a:defRPr/>
            </a:lvl1pPr>
            <a:lvl2pPr>
              <a:spcBef>
                <a:spcPts val="600"/>
              </a:spcBef>
              <a:spcAft>
                <a:spcPts val="600"/>
              </a:spcAft>
              <a:tabLst>
                <a:tab pos="6705432" algn="r"/>
              </a:tabLst>
              <a:defRPr/>
            </a:lvl2pPr>
            <a:lvl3pPr marL="180000" indent="-180000">
              <a:spcBef>
                <a:spcPts val="600"/>
              </a:spcBef>
              <a:spcAft>
                <a:spcPts val="600"/>
              </a:spcAft>
              <a:tabLst>
                <a:tab pos="6705432" algn="r"/>
              </a:tabLst>
              <a:defRPr/>
            </a:lvl3pPr>
            <a:lvl4pPr marL="360000" indent="-180000">
              <a:spcBef>
                <a:spcPts val="600"/>
              </a:spcBef>
              <a:spcAft>
                <a:spcPts val="600"/>
              </a:spcAft>
              <a:tabLst>
                <a:tab pos="6705432" algn="r"/>
              </a:tabLst>
              <a:defRPr/>
            </a:lvl4pPr>
            <a:lvl5pPr marL="540000" indent="-180000">
              <a:spcBef>
                <a:spcPts val="600"/>
              </a:spcBef>
              <a:spcAft>
                <a:spcPts val="600"/>
              </a:spcAft>
              <a:buFont typeface="Arial" panose="020B0604020202020204" pitchFamily="34" charset="0"/>
              <a:buChar cha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485766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50184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3970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088679825"/>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1" y="1665818"/>
            <a:ext cx="9163050" cy="4633383"/>
          </a:xfrm>
          <a:prstGeom prst="rect">
            <a:avLst/>
          </a:prstGeom>
        </p:spPr>
        <p:txBody>
          <a:bodyPr vert="horz" lIns="0" tIns="0" rIns="0" bIns="0" rtlCol="0">
            <a:noAutofit/>
          </a:bodyPr>
          <a:lstStyle>
            <a:lvl1pPr>
              <a:spcBef>
                <a:spcPts val="600"/>
              </a:spcBef>
              <a:spcAft>
                <a:spcPts val="600"/>
              </a:spcAft>
              <a:defRPr/>
            </a:lvl1pPr>
            <a:lvl2pPr>
              <a:spcBef>
                <a:spcPts val="600"/>
              </a:spcBef>
              <a:spcAft>
                <a:spcPts val="600"/>
              </a:spcAft>
              <a:defRPr/>
            </a:lvl2pPr>
            <a:lvl3pPr marL="180000" indent="-180000">
              <a:spcBef>
                <a:spcPts val="600"/>
              </a:spcBef>
              <a:spcAft>
                <a:spcPts val="600"/>
              </a:spcAft>
              <a:defRPr/>
            </a:lvl3pPr>
            <a:lvl4pPr marL="360000" indent="-180000">
              <a:spcBef>
                <a:spcPts val="600"/>
              </a:spcBef>
              <a:spcAft>
                <a:spcPts val="600"/>
              </a:spcAft>
              <a:defRPr/>
            </a:lvl4pPr>
            <a:lvl5pPr marL="540000" indent="-180000">
              <a:spcBef>
                <a:spcPts val="600"/>
              </a:spcBef>
              <a:spcAft>
                <a:spcPts val="600"/>
              </a:spcAft>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726471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163050" cy="4633910"/>
          </a:xfrm>
          <a:prstGeom prst="rect">
            <a:avLst/>
          </a:prstGeom>
        </p:spPr>
        <p:txBody>
          <a:bodyPr/>
          <a:lstStyle>
            <a:lvl1pPr>
              <a:spcBef>
                <a:spcPts val="600"/>
              </a:spcBef>
              <a:spcAft>
                <a:spcPts val="600"/>
              </a:spcAft>
              <a:tabLst>
                <a:tab pos="8972326" algn="r"/>
              </a:tabLst>
              <a:defRPr/>
            </a:lvl1pPr>
            <a:lvl2pPr>
              <a:spcBef>
                <a:spcPts val="600"/>
              </a:spcBef>
              <a:spcAft>
                <a:spcPts val="600"/>
              </a:spcAft>
              <a:tabLst>
                <a:tab pos="8972326" algn="r"/>
              </a:tabLst>
              <a:defRPr/>
            </a:lvl2pPr>
            <a:lvl3pPr marL="180000" indent="-180000">
              <a:spcBef>
                <a:spcPts val="600"/>
              </a:spcBef>
              <a:spcAft>
                <a:spcPts val="600"/>
              </a:spcAft>
              <a:tabLst>
                <a:tab pos="8972326" algn="r"/>
              </a:tabLst>
              <a:defRPr/>
            </a:lvl3pPr>
            <a:lvl4pPr marL="360000" indent="-180000">
              <a:spcBef>
                <a:spcPts val="600"/>
              </a:spcBef>
              <a:spcAft>
                <a:spcPts val="600"/>
              </a:spcAft>
              <a:tabLst>
                <a:tab pos="8972326" algn="r"/>
              </a:tabLst>
              <a:defRPr/>
            </a:lvl4pPr>
            <a:lvl5pPr marL="540000" indent="-180000">
              <a:spcBef>
                <a:spcPts val="600"/>
              </a:spcBef>
              <a:spcAft>
                <a:spcPts val="600"/>
              </a:spcAft>
              <a:buFont typeface="Arial" panose="020B0604020202020204" pitchFamily="34" charset="0"/>
              <a:buChar cha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65108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1" y="736688"/>
            <a:ext cx="916305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1" y="402587"/>
            <a:ext cx="916305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281959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2422787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ppendix_icon">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1" y="402586"/>
            <a:ext cx="916305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2" name="Rectangle 1"/>
          <p:cNvSpPr/>
          <p:nvPr userDrawn="1"/>
        </p:nvSpPr>
        <p:spPr bwMode="gray">
          <a:xfrm>
            <a:off x="10104438" y="0"/>
            <a:ext cx="2087562" cy="6858000"/>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0558806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 Target="../slides/slide3.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oleObject" Target="../embeddings/oleObject2.bin"/><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 Target="../slides/slid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oleObject" Target="../embeddings/oleObject3.bin"/><Relationship Id="rId4" Type="http://schemas.openxmlformats.org/officeDocument/2006/relationships/slideLayout" Target="../slideLayouts/slideLayout28.xml"/><Relationship Id="rId9" Type="http://schemas.openxmlformats.org/officeDocument/2006/relationships/tags" Target="../tags/tag4.xml"/></Relationships>
</file>

<file path=ppt/slideMasters/_rels/slideMaster4.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heme" Target="../theme/theme4.xml"/><Relationship Id="rId1" Type="http://schemas.openxmlformats.org/officeDocument/2006/relationships/slideLayout" Target="../slideLayouts/slideLayout32.xml"/><Relationship Id="rId6" Type="http://schemas.openxmlformats.org/officeDocument/2006/relationships/hyperlink" Target="https://global.deloitteresources.com/aboutglbl/bcom/comm/toolsres/Documents/dtt_style_guide.pdf" TargetMode="External"/><Relationship Id="rId5" Type="http://schemas.openxmlformats.org/officeDocument/2006/relationships/image" Target="../media/image1.emf"/><Relationship Id="rId4" Type="http://schemas.openxmlformats.org/officeDocument/2006/relationships/oleObject" Target="../embeddings/oleObject4.bin"/></Relationships>
</file>

<file path=ppt/slideMasters/_rels/slideMaster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heme" Target="../theme/theme5.xml"/><Relationship Id="rId1" Type="http://schemas.openxmlformats.org/officeDocument/2006/relationships/slideLayout" Target="../slideLayouts/slideLayout33.xml"/><Relationship Id="rId6" Type="http://schemas.openxmlformats.org/officeDocument/2006/relationships/hyperlink" Target="https://global.deloitteresources.com/aboutglbl/bcom/comm/toolsres/Documents/dtt_style_guide.pdf" TargetMode="External"/><Relationship Id="rId5" Type="http://schemas.openxmlformats.org/officeDocument/2006/relationships/image" Target="../media/image1.emf"/><Relationship Id="rId4" Type="http://schemas.openxmlformats.org/officeDocument/2006/relationships/oleObject" Target="../embeddings/oleObject5.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6"/>
            </p:custDataLst>
            <p:extLst>
              <p:ext uri="{D42A27DB-BD31-4B8C-83A1-F6EECF244321}">
                <p14:modId xmlns:p14="http://schemas.microsoft.com/office/powerpoint/2010/main" val="1493270263"/>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4" name="Object 3" hidden="1"/>
                      <p:cNvPicPr/>
                      <p:nvPr/>
                    </p:nvPicPr>
                    <p:blipFill>
                      <a:blip r:embed="rId8"/>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Box 9"/>
          <p:cNvSpPr txBox="1"/>
          <p:nvPr userDrawn="1"/>
        </p:nvSpPr>
        <p:spPr>
          <a:xfrm>
            <a:off x="6336000"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tx1"/>
                </a:solidFill>
              </a:rPr>
              <a:t>PreHire Training - Advance SQL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a:solidFill>
                  <a:schemeClr val="tx1"/>
                </a:solidFill>
              </a:rPr>
              <a:t>© 2020 Deloitte Consulting</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162067096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88" userDrawn="1">
          <p15:clr>
            <a:srgbClr val="A4A3A4"/>
          </p15:clr>
        </p15:guide>
        <p15:guide id="2" orient="horz" pos="2160" userDrawn="1">
          <p15:clr>
            <a:srgbClr val="A4A3A4"/>
          </p15:clr>
        </p15:guide>
        <p15:guide id="3" orient="horz" pos="3968" userDrawn="1">
          <p15:clr>
            <a:srgbClr val="A4A3A4"/>
          </p15:clr>
        </p15:guide>
        <p15:guide id="4" pos="296" userDrawn="1">
          <p15:clr>
            <a:srgbClr val="A4A3A4"/>
          </p15:clr>
        </p15:guide>
        <p15:guide id="5" pos="7397" userDrawn="1">
          <p15:clr>
            <a:srgbClr val="A4A3A4"/>
          </p15:clr>
        </p15:guide>
        <p15:guide id="6" orient="horz" pos="1071" userDrawn="1">
          <p15:clr>
            <a:srgbClr val="A4A3A4"/>
          </p15:clr>
        </p15:guide>
        <p15:guide id="7" orient="horz" pos="245" userDrawn="1">
          <p15:clr>
            <a:srgbClr val="A4A3A4"/>
          </p15:clr>
        </p15:guide>
        <p15:guide id="8" orient="horz" pos="4081" userDrawn="1">
          <p15:clr>
            <a:srgbClr val="A4A3A4"/>
          </p15:clr>
        </p15:guide>
        <p15:guide id="9" pos="4979" userDrawn="1">
          <p15:clr>
            <a:srgbClr val="A4A3A4"/>
          </p15:clr>
        </p15:guide>
        <p15:guide id="10" pos="1368" userDrawn="1">
          <p15:clr>
            <a:srgbClr val="A4A3A4"/>
          </p15:clr>
        </p15:guide>
        <p15:guide id="11" pos="1476" userDrawn="1">
          <p15:clr>
            <a:srgbClr val="A4A3A4"/>
          </p15:clr>
        </p15:guide>
        <p15:guide id="12" pos="2568" userDrawn="1">
          <p15:clr>
            <a:srgbClr val="A4A3A4"/>
          </p15:clr>
        </p15:guide>
        <p15:guide id="13" pos="2680" userDrawn="1">
          <p15:clr>
            <a:srgbClr val="A4A3A4"/>
          </p15:clr>
        </p15:guide>
        <p15:guide id="15" pos="3772" userDrawn="1">
          <p15:clr>
            <a:srgbClr val="A4A3A4"/>
          </p15:clr>
        </p15:guide>
        <p15:guide id="16" pos="3884" userDrawn="1">
          <p15:clr>
            <a:srgbClr val="A4A3A4"/>
          </p15:clr>
        </p15:guide>
        <p15:guide id="17" pos="3828" userDrawn="1">
          <p15:clr>
            <a:srgbClr val="A4A3A4"/>
          </p15:clr>
        </p15:guide>
        <p15:guide id="18" pos="6189" userDrawn="1">
          <p15:clr>
            <a:srgbClr val="A4A3A4"/>
          </p15:clr>
        </p15:guide>
        <p15:guide id="19" orient="horz" pos="1049" userDrawn="1">
          <p15:clr>
            <a:srgbClr val="A4A3A4"/>
          </p15:clr>
        </p15:guide>
        <p15:guide id="20" orient="horz" pos="641" userDrawn="1">
          <p15:clr>
            <a:srgbClr val="A4A3A4"/>
          </p15:clr>
        </p15:guide>
        <p15:guide id="21" orient="horz" pos="288" userDrawn="1">
          <p15:clr>
            <a:srgbClr val="A4A3A4"/>
          </p15:clr>
        </p15:guide>
        <p15:guide id="22" pos="6298"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2"/>
            </p:custDataLst>
            <p:extLst>
              <p:ext uri="{D42A27DB-BD31-4B8C-83A1-F6EECF244321}">
                <p14:modId xmlns:p14="http://schemas.microsoft.com/office/powerpoint/2010/main" val="16689181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3" imgW="270" imgH="270" progId="TCLayout.ActiveDocument.1">
                  <p:embed/>
                </p:oleObj>
              </mc:Choice>
              <mc:Fallback>
                <p:oleObj name="think-cell Slide" r:id="rId23" imgW="270" imgH="270" progId="TCLayout.ActiveDocument.1">
                  <p:embed/>
                  <p:pic>
                    <p:nvPicPr>
                      <p:cNvPr id="4" name="Object 3" hidden="1"/>
                      <p:cNvPicPr/>
                      <p:nvPr/>
                    </p:nvPicPr>
                    <p:blipFill>
                      <a:blip r:embed="rId24"/>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1" y="402586"/>
            <a:ext cx="9163049"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1" y="1665290"/>
            <a:ext cx="916305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Box 9"/>
          <p:cNvSpPr txBox="1"/>
          <p:nvPr userDrawn="1"/>
        </p:nvSpPr>
        <p:spPr>
          <a:xfrm>
            <a:off x="4739848"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tx1"/>
                </a:solidFill>
              </a:rPr>
              <a:t>PreHire Training - Advance SQL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a:solidFill>
                  <a:schemeClr val="tx1"/>
                </a:solidFill>
              </a:rPr>
              <a:t>© 2020 Deloitte Consulting</a:t>
            </a:r>
          </a:p>
        </p:txBody>
      </p:sp>
      <p:sp>
        <p:nvSpPr>
          <p:cNvPr id="8" name="Rectangle 7"/>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12" name="TextBox 11"/>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endParaRPr lang="en-US" sz="1100" noProof="0">
              <a:solidFill>
                <a:schemeClr val="accent6"/>
              </a:solidFill>
            </a:endParaRPr>
          </a:p>
        </p:txBody>
      </p:sp>
      <p:sp>
        <p:nvSpPr>
          <p:cNvPr id="9" name="Freeform 314">
            <a:hlinkClick r:id="rId25"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p:spPr>
        <p:txBody>
          <a:bodyPr vert="horz" wrap="square" lIns="91440" tIns="45720" rIns="91440" bIns="45720" numCol="1" anchor="t" anchorCtr="0" compatLnSpc="1">
            <a:prstTxWarp prst="textNoShape">
              <a:avLst/>
            </a:prstTxWarp>
          </a:bodyPr>
          <a:lstStyle/>
          <a:p>
            <a:endParaRPr lang="en-GB"/>
          </a:p>
        </p:txBody>
      </p:sp>
    </p:spTree>
  </p:cSld>
  <p:clrMap bg1="lt1" tx1="dk1" bg2="lt2" tx2="dk2" accent1="accent1" accent2="accent2" accent3="accent3" accent4="accent4" accent5="accent5" accent6="accent6" hlink="hlink" folHlink="folHlink"/>
  <p:sldLayoutIdLst>
    <p:sldLayoutId id="2147483681" r:id="rId1"/>
    <p:sldLayoutId id="2147483679" r:id="rId2"/>
    <p:sldLayoutId id="2147483695" r:id="rId3"/>
    <p:sldLayoutId id="2147483752" r:id="rId4"/>
    <p:sldLayoutId id="2147483895" r:id="rId5"/>
    <p:sldLayoutId id="2147483890" r:id="rId6"/>
    <p:sldLayoutId id="2147483697" r:id="rId7"/>
    <p:sldLayoutId id="2147483712" r:id="rId8"/>
    <p:sldLayoutId id="2147483713" r:id="rId9"/>
    <p:sldLayoutId id="2147483753" r:id="rId10"/>
    <p:sldLayoutId id="2147483699" r:id="rId11"/>
    <p:sldLayoutId id="2147483717" r:id="rId12"/>
    <p:sldLayoutId id="2147483716" r:id="rId13"/>
    <p:sldLayoutId id="2147483714" r:id="rId14"/>
    <p:sldLayoutId id="2147483728" r:id="rId15"/>
    <p:sldLayoutId id="2147483721" r:id="rId16"/>
    <p:sldLayoutId id="2147483725" r:id="rId17"/>
    <p:sldLayoutId id="2147483726" r:id="rId18"/>
    <p:sldLayoutId id="2147483889" r:id="rId19"/>
    <p:sldLayoutId id="2147483888" r:id="rId2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600"/>
        </a:spcBef>
        <a:spcAft>
          <a:spcPts val="6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defRPr lang="en-US" sz="1200" b="1" kern="1200" dirty="0" smtClean="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0" userDrawn="1">
          <p15:clr>
            <a:srgbClr val="A4A3A4"/>
          </p15:clr>
        </p15:guide>
        <p15:guide id="2" orient="horz" pos="2160" userDrawn="1">
          <p15:clr>
            <a:srgbClr val="A4A3A4"/>
          </p15:clr>
        </p15:guide>
        <p15:guide id="3" orient="horz" pos="3968" userDrawn="1">
          <p15:clr>
            <a:srgbClr val="A4A3A4"/>
          </p15:clr>
        </p15:guide>
        <p15:guide id="4" pos="296" userDrawn="1">
          <p15:clr>
            <a:srgbClr val="A4A3A4"/>
          </p15:clr>
        </p15:guide>
        <p15:guide id="5" pos="6068" userDrawn="1">
          <p15:clr>
            <a:srgbClr val="A4A3A4"/>
          </p15:clr>
        </p15:guide>
        <p15:guide id="6" orient="horz" pos="1071" userDrawn="1">
          <p15:clr>
            <a:srgbClr val="A4A3A4"/>
          </p15:clr>
        </p15:guide>
        <p15:guide id="7" orient="horz" pos="245" userDrawn="1">
          <p15:clr>
            <a:srgbClr val="A4A3A4"/>
          </p15:clr>
        </p15:guide>
        <p15:guide id="8" orient="horz" pos="4081" userDrawn="1">
          <p15:clr>
            <a:srgbClr val="A4A3A4"/>
          </p15:clr>
        </p15:guide>
        <p15:guide id="10" pos="4106" userDrawn="1">
          <p15:clr>
            <a:srgbClr val="A4A3A4"/>
          </p15:clr>
        </p15:guide>
        <p15:guide id="12" pos="1163" userDrawn="1">
          <p15:clr>
            <a:srgbClr val="A4A3A4"/>
          </p15:clr>
        </p15:guide>
        <p15:guide id="13" pos="1277" userDrawn="1">
          <p15:clr>
            <a:srgbClr val="A4A3A4"/>
          </p15:clr>
        </p15:guide>
        <p15:guide id="14" pos="2144" userDrawn="1">
          <p15:clr>
            <a:srgbClr val="A4A3A4"/>
          </p15:clr>
        </p15:guide>
        <p15:guide id="15" pos="2258" userDrawn="1">
          <p15:clr>
            <a:srgbClr val="A4A3A4"/>
          </p15:clr>
        </p15:guide>
        <p15:guide id="16" pos="5087" userDrawn="1">
          <p15:clr>
            <a:srgbClr val="A4A3A4"/>
          </p15:clr>
        </p15:guide>
        <p15:guide id="17" pos="3125" userDrawn="1">
          <p15:clr>
            <a:srgbClr val="A4A3A4"/>
          </p15:clr>
        </p15:guide>
        <p15:guide id="18" pos="3182" userDrawn="1">
          <p15:clr>
            <a:srgbClr val="A4A3A4"/>
          </p15:clr>
        </p15:guide>
        <p15:guide id="19" pos="3239" userDrawn="1">
          <p15:clr>
            <a:srgbClr val="A4A3A4"/>
          </p15:clr>
        </p15:guide>
        <p15:guide id="20" pos="5201" userDrawn="1">
          <p15:clr>
            <a:srgbClr val="A4A3A4"/>
          </p15:clr>
        </p15:guide>
        <p15:guide id="21" orient="horz" pos="1049" userDrawn="1">
          <p15:clr>
            <a:srgbClr val="A4A3A4"/>
          </p15:clr>
        </p15:guide>
        <p15:guide id="22" orient="horz" pos="641" userDrawn="1">
          <p15:clr>
            <a:srgbClr val="A4A3A4"/>
          </p15:clr>
        </p15:guide>
        <p15:guide id="23" orient="horz" pos="288" userDrawn="1">
          <p15:clr>
            <a:srgbClr val="A4A3A4"/>
          </p15:clr>
        </p15:guide>
        <p15:guide id="24" pos="7559" userDrawn="1">
          <p15:clr>
            <a:srgbClr val="A4A3A4"/>
          </p15:clr>
        </p15:guide>
        <p15:guide id="25" pos="6365" userDrawn="1">
          <p15:clr>
            <a:srgbClr val="A4A3A4"/>
          </p15:clr>
        </p15:guide>
        <p15:guide id="26" pos="6471"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9"/>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10" imgW="270" imgH="270" progId="TCLayout.ActiveDocument.1">
                  <p:embed/>
                </p:oleObj>
              </mc:Choice>
              <mc:Fallback>
                <p:oleObj name="think-cell Slide" r:id="rId10" imgW="270" imgH="270" progId="TCLayout.ActiveDocument.1">
                  <p:embed/>
                  <p:pic>
                    <p:nvPicPr>
                      <p:cNvPr id="4" name="Object 3" hidden="1"/>
                      <p:cNvPicPr/>
                      <p:nvPr/>
                    </p:nvPicPr>
                    <p:blipFill>
                      <a:blip r:embed="rId11"/>
                      <a:stretch>
                        <a:fillRect/>
                      </a:stretch>
                    </p:blipFill>
                    <p:spPr>
                      <a:xfrm>
                        <a:off x="2119" y="1589"/>
                        <a:ext cx="2116" cy="1587"/>
                      </a:xfrm>
                      <a:prstGeom prst="rect">
                        <a:avLst/>
                      </a:prstGeom>
                    </p:spPr>
                  </p:pic>
                </p:oleObj>
              </mc:Fallback>
            </mc:AlternateContent>
          </a:graphicData>
        </a:graphic>
      </p:graphicFrame>
      <p:sp>
        <p:nvSpPr>
          <p:cNvPr id="10" name="TextBox 9"/>
          <p:cNvSpPr txBox="1"/>
          <p:nvPr userDrawn="1"/>
        </p:nvSpPr>
        <p:spPr>
          <a:xfrm>
            <a:off x="5189149" y="6480145"/>
            <a:ext cx="4451418"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PreHire Training - Advance SQL</a:t>
            </a:r>
          </a:p>
        </p:txBody>
      </p:sp>
      <p:sp>
        <p:nvSpPr>
          <p:cNvPr id="11" name="TextBox 10"/>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fr-FR" sz="650" noProof="0">
                <a:solidFill>
                  <a:schemeClr val="bg1"/>
                </a:solidFill>
              </a:rPr>
              <a:t>© 2020 Deloitte Consulting</a:t>
            </a:r>
          </a:p>
        </p:txBody>
      </p:sp>
      <p:sp>
        <p:nvSpPr>
          <p:cNvPr id="23" name="Rectangle 22"/>
          <p:cNvSpPr/>
          <p:nvPr userDrawn="1"/>
        </p:nvSpPr>
        <p:spPr>
          <a:xfrm>
            <a:off x="10104440" y="0"/>
            <a:ext cx="208756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bg2"/>
              </a:solidFill>
            </a:endParaRPr>
          </a:p>
        </p:txBody>
      </p:sp>
      <p:sp>
        <p:nvSpPr>
          <p:cNvPr id="7" name="TextBox 6"/>
          <p:cNvSpPr txBox="1"/>
          <p:nvPr userDrawn="1"/>
        </p:nvSpPr>
        <p:spPr>
          <a:xfrm>
            <a:off x="10275095" y="6309311"/>
            <a:ext cx="1724818" cy="169277"/>
          </a:xfrm>
          <a:prstGeom prst="rect">
            <a:avLst/>
          </a:prstGeom>
          <a:noFill/>
        </p:spPr>
        <p:txBody>
          <a:bodyPr wrap="square" lIns="0" tIns="0" rIns="0" bIns="0" rtlCol="0">
            <a:spAutoFit/>
          </a:bodyPr>
          <a:lstStyle/>
          <a:p>
            <a:pPr marL="0" indent="0" algn="r">
              <a:spcBef>
                <a:spcPts val="800"/>
              </a:spcBef>
              <a:buSzPct val="100000"/>
              <a:buFont typeface="Arial"/>
              <a:buNone/>
            </a:pPr>
            <a:r>
              <a:rPr lang="en-US" sz="1100" noProof="0">
                <a:solidFill>
                  <a:schemeClr val="accent6"/>
                </a:solidFill>
              </a:rPr>
              <a:t>Slide </a:t>
            </a:r>
            <a:fld id="{C58DF478-B544-4ED8-9ED4-6A2648E2D233}" type="slidenum">
              <a:rPr lang="en-US" sz="1100" noProof="0" smtClean="0">
                <a:solidFill>
                  <a:schemeClr val="accent6"/>
                </a:solidFill>
              </a:rPr>
              <a:pPr marL="0" indent="0" algn="r">
                <a:spcBef>
                  <a:spcPts val="800"/>
                </a:spcBef>
                <a:buSzPct val="100000"/>
                <a:buFont typeface="Arial"/>
                <a:buNone/>
              </a:pPr>
              <a:t>‹#›</a:t>
            </a:fld>
            <a:endParaRPr lang="en-US" sz="1100" noProof="0">
              <a:solidFill>
                <a:schemeClr val="accent6"/>
              </a:solidFill>
            </a:endParaRPr>
          </a:p>
        </p:txBody>
      </p:sp>
      <p:sp>
        <p:nvSpPr>
          <p:cNvPr id="8" name="Freeform 314">
            <a:hlinkClick r:id="rId12" action="ppaction://hlinksldjump"/>
          </p:cNvPr>
          <p:cNvSpPr>
            <a:spLocks noChangeAspect="1" noEditPoints="1"/>
          </p:cNvSpPr>
          <p:nvPr userDrawn="1"/>
        </p:nvSpPr>
        <p:spPr bwMode="auto">
          <a:xfrm>
            <a:off x="11634674" y="388541"/>
            <a:ext cx="367041" cy="367041"/>
          </a:xfrm>
          <a:custGeom>
            <a:avLst/>
            <a:gdLst>
              <a:gd name="T0" fmla="*/ 213 w 512"/>
              <a:gd name="T1" fmla="*/ 245 h 512"/>
              <a:gd name="T2" fmla="*/ 192 w 512"/>
              <a:gd name="T3" fmla="*/ 266 h 512"/>
              <a:gd name="T4" fmla="*/ 320 w 512"/>
              <a:gd name="T5" fmla="*/ 245 h 512"/>
              <a:gd name="T6" fmla="*/ 298 w 512"/>
              <a:gd name="T7" fmla="*/ 266 h 512"/>
              <a:gd name="T8" fmla="*/ 320 w 512"/>
              <a:gd name="T9" fmla="*/ 245 h 512"/>
              <a:gd name="T10" fmla="*/ 256 w 512"/>
              <a:gd name="T11" fmla="*/ 512 h 512"/>
              <a:gd name="T12" fmla="*/ 256 w 512"/>
              <a:gd name="T13" fmla="*/ 0 h 512"/>
              <a:gd name="T14" fmla="*/ 412 w 512"/>
              <a:gd name="T15" fmla="*/ 226 h 512"/>
              <a:gd name="T16" fmla="*/ 249 w 512"/>
              <a:gd name="T17" fmla="*/ 98 h 512"/>
              <a:gd name="T18" fmla="*/ 96 w 512"/>
              <a:gd name="T19" fmla="*/ 238 h 512"/>
              <a:gd name="T20" fmla="*/ 128 w 512"/>
              <a:gd name="T21" fmla="*/ 245 h 512"/>
              <a:gd name="T22" fmla="*/ 138 w 512"/>
              <a:gd name="T23" fmla="*/ 394 h 512"/>
              <a:gd name="T24" fmla="*/ 245 w 512"/>
              <a:gd name="T25" fmla="*/ 384 h 512"/>
              <a:gd name="T26" fmla="*/ 266 w 512"/>
              <a:gd name="T27" fmla="*/ 330 h 512"/>
              <a:gd name="T28" fmla="*/ 277 w 512"/>
              <a:gd name="T29" fmla="*/ 394 h 512"/>
              <a:gd name="T30" fmla="*/ 384 w 512"/>
              <a:gd name="T31" fmla="*/ 384 h 512"/>
              <a:gd name="T32" fmla="*/ 405 w 512"/>
              <a:gd name="T33" fmla="*/ 245 h 512"/>
              <a:gd name="T34" fmla="*/ 412 w 512"/>
              <a:gd name="T35" fmla="*/ 226 h 512"/>
              <a:gd name="T36" fmla="*/ 376 w 512"/>
              <a:gd name="T37" fmla="*/ 224 h 512"/>
              <a:gd name="T38" fmla="*/ 362 w 512"/>
              <a:gd name="T39" fmla="*/ 234 h 512"/>
              <a:gd name="T40" fmla="*/ 288 w 512"/>
              <a:gd name="T41" fmla="*/ 373 h 512"/>
              <a:gd name="T42" fmla="*/ 277 w 512"/>
              <a:gd name="T43" fmla="*/ 309 h 512"/>
              <a:gd name="T44" fmla="*/ 224 w 512"/>
              <a:gd name="T45" fmla="*/ 320 h 512"/>
              <a:gd name="T46" fmla="*/ 149 w 512"/>
              <a:gd name="T47" fmla="*/ 373 h 512"/>
              <a:gd name="T48" fmla="*/ 138 w 512"/>
              <a:gd name="T49" fmla="*/ 224 h 512"/>
              <a:gd name="T50" fmla="*/ 256 w 512"/>
              <a:gd name="T51" fmla="*/ 120 h 512"/>
              <a:gd name="T52" fmla="*/ 224 w 512"/>
              <a:gd name="T53" fmla="*/ 224 h 512"/>
              <a:gd name="T54" fmla="*/ 170 w 512"/>
              <a:gd name="T55" fmla="*/ 234 h 512"/>
              <a:gd name="T56" fmla="*/ 181 w 512"/>
              <a:gd name="T57" fmla="*/ 288 h 512"/>
              <a:gd name="T58" fmla="*/ 234 w 512"/>
              <a:gd name="T59" fmla="*/ 277 h 512"/>
              <a:gd name="T60" fmla="*/ 277 w 512"/>
              <a:gd name="T61" fmla="*/ 277 h 512"/>
              <a:gd name="T62" fmla="*/ 330 w 512"/>
              <a:gd name="T63" fmla="*/ 288 h 512"/>
              <a:gd name="T64" fmla="*/ 341 w 512"/>
              <a:gd name="T65" fmla="*/ 234 h 512"/>
              <a:gd name="T66" fmla="*/ 288 w 512"/>
              <a:gd name="T67" fmla="*/ 224 h 512"/>
              <a:gd name="T68" fmla="*/ 277 w 512"/>
              <a:gd name="T69"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192" y="245"/>
                </a:moveTo>
                <a:cubicBezTo>
                  <a:pt x="213" y="245"/>
                  <a:pt x="213" y="245"/>
                  <a:pt x="213" y="245"/>
                </a:cubicBezTo>
                <a:cubicBezTo>
                  <a:pt x="213" y="266"/>
                  <a:pt x="213" y="266"/>
                  <a:pt x="213" y="266"/>
                </a:cubicBezTo>
                <a:cubicBezTo>
                  <a:pt x="192" y="266"/>
                  <a:pt x="192" y="266"/>
                  <a:pt x="192" y="266"/>
                </a:cubicBezTo>
                <a:lnTo>
                  <a:pt x="192" y="245"/>
                </a:lnTo>
                <a:close/>
                <a:moveTo>
                  <a:pt x="320" y="245"/>
                </a:moveTo>
                <a:cubicBezTo>
                  <a:pt x="298" y="245"/>
                  <a:pt x="298" y="245"/>
                  <a:pt x="298" y="245"/>
                </a:cubicBezTo>
                <a:cubicBezTo>
                  <a:pt x="298" y="266"/>
                  <a:pt x="298" y="266"/>
                  <a:pt x="298" y="266"/>
                </a:cubicBezTo>
                <a:cubicBezTo>
                  <a:pt x="320" y="266"/>
                  <a:pt x="320" y="266"/>
                  <a:pt x="320" y="266"/>
                </a:cubicBezTo>
                <a:lnTo>
                  <a:pt x="320" y="24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2" y="226"/>
                </a:moveTo>
                <a:cubicBezTo>
                  <a:pt x="263" y="98"/>
                  <a:pt x="263" y="98"/>
                  <a:pt x="263" y="98"/>
                </a:cubicBezTo>
                <a:cubicBezTo>
                  <a:pt x="259" y="95"/>
                  <a:pt x="253" y="95"/>
                  <a:pt x="249" y="98"/>
                </a:cubicBezTo>
                <a:cubicBezTo>
                  <a:pt x="99" y="226"/>
                  <a:pt x="99" y="226"/>
                  <a:pt x="99" y="226"/>
                </a:cubicBezTo>
                <a:cubicBezTo>
                  <a:pt x="96" y="229"/>
                  <a:pt x="95" y="234"/>
                  <a:pt x="96" y="238"/>
                </a:cubicBezTo>
                <a:cubicBezTo>
                  <a:pt x="98" y="242"/>
                  <a:pt x="102" y="245"/>
                  <a:pt x="106" y="245"/>
                </a:cubicBezTo>
                <a:cubicBezTo>
                  <a:pt x="128" y="245"/>
                  <a:pt x="128" y="245"/>
                  <a:pt x="128" y="245"/>
                </a:cubicBezTo>
                <a:cubicBezTo>
                  <a:pt x="128" y="384"/>
                  <a:pt x="128" y="384"/>
                  <a:pt x="128" y="384"/>
                </a:cubicBezTo>
                <a:cubicBezTo>
                  <a:pt x="128" y="390"/>
                  <a:pt x="132" y="394"/>
                  <a:pt x="138" y="394"/>
                </a:cubicBezTo>
                <a:cubicBezTo>
                  <a:pt x="234" y="394"/>
                  <a:pt x="234" y="394"/>
                  <a:pt x="234" y="394"/>
                </a:cubicBezTo>
                <a:cubicBezTo>
                  <a:pt x="240" y="394"/>
                  <a:pt x="245" y="390"/>
                  <a:pt x="245" y="384"/>
                </a:cubicBezTo>
                <a:cubicBezTo>
                  <a:pt x="245" y="330"/>
                  <a:pt x="245" y="330"/>
                  <a:pt x="245" y="330"/>
                </a:cubicBezTo>
                <a:cubicBezTo>
                  <a:pt x="266" y="330"/>
                  <a:pt x="266" y="330"/>
                  <a:pt x="266" y="330"/>
                </a:cubicBezTo>
                <a:cubicBezTo>
                  <a:pt x="266" y="384"/>
                  <a:pt x="266" y="384"/>
                  <a:pt x="266" y="384"/>
                </a:cubicBezTo>
                <a:cubicBezTo>
                  <a:pt x="266" y="390"/>
                  <a:pt x="271" y="394"/>
                  <a:pt x="277" y="394"/>
                </a:cubicBezTo>
                <a:cubicBezTo>
                  <a:pt x="373" y="394"/>
                  <a:pt x="373" y="394"/>
                  <a:pt x="373" y="394"/>
                </a:cubicBezTo>
                <a:cubicBezTo>
                  <a:pt x="379" y="394"/>
                  <a:pt x="384" y="390"/>
                  <a:pt x="384" y="384"/>
                </a:cubicBezTo>
                <a:cubicBezTo>
                  <a:pt x="384" y="245"/>
                  <a:pt x="384" y="245"/>
                  <a:pt x="384" y="245"/>
                </a:cubicBezTo>
                <a:cubicBezTo>
                  <a:pt x="405" y="245"/>
                  <a:pt x="405" y="245"/>
                  <a:pt x="405" y="245"/>
                </a:cubicBezTo>
                <a:cubicBezTo>
                  <a:pt x="409" y="245"/>
                  <a:pt x="413" y="242"/>
                  <a:pt x="415" y="238"/>
                </a:cubicBezTo>
                <a:cubicBezTo>
                  <a:pt x="417" y="234"/>
                  <a:pt x="415" y="229"/>
                  <a:pt x="412" y="226"/>
                </a:cubicBezTo>
                <a:close/>
                <a:moveTo>
                  <a:pt x="256" y="120"/>
                </a:moveTo>
                <a:cubicBezTo>
                  <a:pt x="376" y="224"/>
                  <a:pt x="376" y="224"/>
                  <a:pt x="376" y="224"/>
                </a:cubicBezTo>
                <a:cubicBezTo>
                  <a:pt x="373" y="224"/>
                  <a:pt x="373" y="224"/>
                  <a:pt x="373" y="224"/>
                </a:cubicBezTo>
                <a:cubicBezTo>
                  <a:pt x="367" y="224"/>
                  <a:pt x="362" y="228"/>
                  <a:pt x="362" y="234"/>
                </a:cubicBezTo>
                <a:cubicBezTo>
                  <a:pt x="362" y="373"/>
                  <a:pt x="362" y="373"/>
                  <a:pt x="362" y="373"/>
                </a:cubicBezTo>
                <a:cubicBezTo>
                  <a:pt x="288" y="373"/>
                  <a:pt x="288" y="373"/>
                  <a:pt x="288" y="373"/>
                </a:cubicBezTo>
                <a:cubicBezTo>
                  <a:pt x="288" y="320"/>
                  <a:pt x="288" y="320"/>
                  <a:pt x="288" y="320"/>
                </a:cubicBezTo>
                <a:cubicBezTo>
                  <a:pt x="288" y="314"/>
                  <a:pt x="283" y="309"/>
                  <a:pt x="277" y="309"/>
                </a:cubicBezTo>
                <a:cubicBezTo>
                  <a:pt x="234" y="309"/>
                  <a:pt x="234" y="309"/>
                  <a:pt x="234" y="309"/>
                </a:cubicBezTo>
                <a:cubicBezTo>
                  <a:pt x="228" y="309"/>
                  <a:pt x="224" y="314"/>
                  <a:pt x="224" y="320"/>
                </a:cubicBezTo>
                <a:cubicBezTo>
                  <a:pt x="224" y="373"/>
                  <a:pt x="224" y="373"/>
                  <a:pt x="224" y="373"/>
                </a:cubicBezTo>
                <a:cubicBezTo>
                  <a:pt x="149" y="373"/>
                  <a:pt x="149" y="373"/>
                  <a:pt x="149" y="373"/>
                </a:cubicBezTo>
                <a:cubicBezTo>
                  <a:pt x="149" y="234"/>
                  <a:pt x="149" y="234"/>
                  <a:pt x="149" y="234"/>
                </a:cubicBezTo>
                <a:cubicBezTo>
                  <a:pt x="149" y="228"/>
                  <a:pt x="144" y="224"/>
                  <a:pt x="138" y="224"/>
                </a:cubicBezTo>
                <a:cubicBezTo>
                  <a:pt x="135" y="224"/>
                  <a:pt x="135" y="224"/>
                  <a:pt x="135" y="224"/>
                </a:cubicBezTo>
                <a:lnTo>
                  <a:pt x="256" y="120"/>
                </a:lnTo>
                <a:close/>
                <a:moveTo>
                  <a:pt x="234" y="234"/>
                </a:moveTo>
                <a:cubicBezTo>
                  <a:pt x="234" y="228"/>
                  <a:pt x="230" y="224"/>
                  <a:pt x="224" y="224"/>
                </a:cubicBezTo>
                <a:cubicBezTo>
                  <a:pt x="181" y="224"/>
                  <a:pt x="181" y="224"/>
                  <a:pt x="181" y="224"/>
                </a:cubicBezTo>
                <a:cubicBezTo>
                  <a:pt x="175" y="224"/>
                  <a:pt x="170" y="228"/>
                  <a:pt x="170" y="234"/>
                </a:cubicBezTo>
                <a:cubicBezTo>
                  <a:pt x="170" y="277"/>
                  <a:pt x="170" y="277"/>
                  <a:pt x="170" y="277"/>
                </a:cubicBezTo>
                <a:cubicBezTo>
                  <a:pt x="170" y="283"/>
                  <a:pt x="175" y="288"/>
                  <a:pt x="181" y="288"/>
                </a:cubicBezTo>
                <a:cubicBezTo>
                  <a:pt x="224" y="288"/>
                  <a:pt x="224" y="288"/>
                  <a:pt x="224" y="288"/>
                </a:cubicBezTo>
                <a:cubicBezTo>
                  <a:pt x="230" y="288"/>
                  <a:pt x="234" y="283"/>
                  <a:pt x="234" y="277"/>
                </a:cubicBezTo>
                <a:lnTo>
                  <a:pt x="234" y="234"/>
                </a:lnTo>
                <a:close/>
                <a:moveTo>
                  <a:pt x="277" y="277"/>
                </a:moveTo>
                <a:cubicBezTo>
                  <a:pt x="277" y="283"/>
                  <a:pt x="282" y="288"/>
                  <a:pt x="288" y="288"/>
                </a:cubicBezTo>
                <a:cubicBezTo>
                  <a:pt x="330" y="288"/>
                  <a:pt x="330" y="288"/>
                  <a:pt x="330" y="288"/>
                </a:cubicBezTo>
                <a:cubicBezTo>
                  <a:pt x="336" y="288"/>
                  <a:pt x="341" y="283"/>
                  <a:pt x="341" y="277"/>
                </a:cubicBezTo>
                <a:cubicBezTo>
                  <a:pt x="341" y="234"/>
                  <a:pt x="341" y="234"/>
                  <a:pt x="341" y="234"/>
                </a:cubicBezTo>
                <a:cubicBezTo>
                  <a:pt x="341" y="228"/>
                  <a:pt x="336" y="224"/>
                  <a:pt x="330" y="224"/>
                </a:cubicBezTo>
                <a:cubicBezTo>
                  <a:pt x="288" y="224"/>
                  <a:pt x="288" y="224"/>
                  <a:pt x="288" y="224"/>
                </a:cubicBezTo>
                <a:cubicBezTo>
                  <a:pt x="282" y="224"/>
                  <a:pt x="277" y="228"/>
                  <a:pt x="277" y="234"/>
                </a:cubicBezTo>
                <a:lnTo>
                  <a:pt x="277" y="277"/>
                </a:lnTo>
                <a:close/>
              </a:path>
            </a:pathLst>
          </a:custGeom>
          <a:solidFill>
            <a:srgbClr val="BBBCBC"/>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037626528"/>
      </p:ext>
    </p:extLst>
  </p:cSld>
  <p:clrMap bg1="lt1" tx1="dk1" bg2="lt2" tx2="dk2" accent1="accent1" accent2="accent2" accent3="accent3" accent4="accent4" accent5="accent5" accent6="accent6" hlink="hlink" folHlink="folHlink"/>
  <p:sldLayoutIdLst>
    <p:sldLayoutId id="2147483891" r:id="rId1"/>
    <p:sldLayoutId id="2147483696" r:id="rId2"/>
    <p:sldLayoutId id="2147483892" r:id="rId3"/>
    <p:sldLayoutId id="2147483887" r:id="rId4"/>
    <p:sldLayoutId id="2147483885" r:id="rId5"/>
    <p:sldLayoutId id="2147483886" r:id="rId6"/>
    <p:sldLayoutId id="2147483896" r:id="rId7"/>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0" userDrawn="1">
          <p15:clr>
            <a:srgbClr val="A4A3A4"/>
          </p15:clr>
        </p15:guide>
        <p15:guide id="2" orient="horz" pos="2160" userDrawn="1">
          <p15:clr>
            <a:srgbClr val="A4A3A4"/>
          </p15:clr>
        </p15:guide>
        <p15:guide id="3" orient="horz" pos="3968" userDrawn="1">
          <p15:clr>
            <a:srgbClr val="A4A3A4"/>
          </p15:clr>
        </p15:guide>
        <p15:guide id="4" pos="296" userDrawn="1">
          <p15:clr>
            <a:srgbClr val="A4A3A4"/>
          </p15:clr>
        </p15:guide>
        <p15:guide id="5" pos="6471" userDrawn="1">
          <p15:clr>
            <a:srgbClr val="A4A3A4"/>
          </p15:clr>
        </p15:guide>
        <p15:guide id="6" orient="horz" pos="1071" userDrawn="1">
          <p15:clr>
            <a:srgbClr val="A4A3A4"/>
          </p15:clr>
        </p15:guide>
        <p15:guide id="7" orient="horz" pos="245" userDrawn="1">
          <p15:clr>
            <a:srgbClr val="A4A3A4"/>
          </p15:clr>
        </p15:guide>
        <p15:guide id="8" orient="horz" pos="4081" userDrawn="1">
          <p15:clr>
            <a:srgbClr val="A4A3A4"/>
          </p15:clr>
        </p15:guide>
        <p15:guide id="9" pos="4106" userDrawn="1">
          <p15:clr>
            <a:srgbClr val="A4A3A4"/>
          </p15:clr>
        </p15:guide>
        <p15:guide id="10" pos="1163" userDrawn="1">
          <p15:clr>
            <a:srgbClr val="A4A3A4"/>
          </p15:clr>
        </p15:guide>
        <p15:guide id="11" pos="1277" userDrawn="1">
          <p15:clr>
            <a:srgbClr val="A4A3A4"/>
          </p15:clr>
        </p15:guide>
        <p15:guide id="12" pos="2144" userDrawn="1">
          <p15:clr>
            <a:srgbClr val="A4A3A4"/>
          </p15:clr>
        </p15:guide>
        <p15:guide id="13" pos="2258" userDrawn="1">
          <p15:clr>
            <a:srgbClr val="A4A3A4"/>
          </p15:clr>
        </p15:guide>
        <p15:guide id="14" pos="5087" userDrawn="1">
          <p15:clr>
            <a:srgbClr val="A4A3A4"/>
          </p15:clr>
        </p15:guide>
        <p15:guide id="15" pos="3125" userDrawn="1">
          <p15:clr>
            <a:srgbClr val="A4A3A4"/>
          </p15:clr>
        </p15:guide>
        <p15:guide id="16" pos="3239" userDrawn="1">
          <p15:clr>
            <a:srgbClr val="A4A3A4"/>
          </p15:clr>
        </p15:guide>
        <p15:guide id="17" pos="3182" userDrawn="1">
          <p15:clr>
            <a:srgbClr val="A4A3A4"/>
          </p15:clr>
        </p15:guide>
        <p15:guide id="18" pos="5201" userDrawn="1">
          <p15:clr>
            <a:srgbClr val="A4A3A4"/>
          </p15:clr>
        </p15:guide>
        <p15:guide id="19" orient="horz" pos="1049" userDrawn="1">
          <p15:clr>
            <a:srgbClr val="A4A3A4"/>
          </p15:clr>
        </p15:guide>
        <p15:guide id="20" orient="horz" pos="641" userDrawn="1">
          <p15:clr>
            <a:srgbClr val="A4A3A4"/>
          </p15:clr>
        </p15:guide>
        <p15:guide id="21" orient="horz" pos="288" userDrawn="1">
          <p15:clr>
            <a:srgbClr val="A4A3A4"/>
          </p15:clr>
        </p15:guide>
        <p15:guide id="22" pos="7559" userDrawn="1">
          <p15:clr>
            <a:srgbClr val="A4A3A4"/>
          </p15:clr>
        </p15:guide>
        <p15:guide id="23" pos="6068"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4144125649"/>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2119" y="1589"/>
                        <a:ext cx="2116" cy="1587"/>
                      </a:xfrm>
                      <a:prstGeom prst="rect">
                        <a:avLst/>
                      </a:prstGeom>
                    </p:spPr>
                  </p:pic>
                </p:oleObj>
              </mc:Fallback>
            </mc:AlternateContent>
          </a:graphicData>
        </a:graphic>
      </p:graphicFrame>
      <p:sp>
        <p:nvSpPr>
          <p:cNvPr id="11" name="TextBox 10"/>
          <p:cNvSpPr txBox="1"/>
          <p:nvPr userDrawn="1"/>
        </p:nvSpPr>
        <p:spPr>
          <a:xfrm>
            <a:off x="475325" y="3618979"/>
            <a:ext cx="7623175" cy="2631490"/>
          </a:xfrm>
          <a:prstGeom prst="rect">
            <a:avLst/>
          </a:prstGeom>
          <a:noFill/>
        </p:spPr>
        <p:txBody>
          <a:bodyPr wrap="square" lIns="0" tIns="0" rIns="0" bIns="0" rtlCol="0">
            <a:spAutoFit/>
          </a:bodyPr>
          <a:lstStyle/>
          <a:p>
            <a:r>
              <a:rPr lang="en-US" sz="900" kern="1200">
                <a:solidFill>
                  <a:schemeClr val="tx1"/>
                </a:solidFill>
                <a:effectLst/>
                <a:latin typeface="+mn-lt"/>
                <a:ea typeface="+mn-ea"/>
                <a:cs typeface="+mn-cs"/>
              </a:rPr>
              <a:t>[Insert the Standard legal description]</a:t>
            </a:r>
          </a:p>
          <a:p>
            <a:r>
              <a:rPr lang="en-US" sz="900" kern="1200">
                <a:solidFill>
                  <a:schemeClr val="tx1"/>
                </a:solidFill>
                <a:effectLst/>
                <a:latin typeface="+mn-lt"/>
                <a:ea typeface="+mn-ea"/>
                <a:cs typeface="+mn-cs"/>
              </a:rPr>
              <a:t>Caption </a:t>
            </a:r>
            <a:r>
              <a:rPr lang="en-US" sz="900" kern="1200" err="1">
                <a:solidFill>
                  <a:schemeClr val="tx1"/>
                </a:solidFill>
                <a:effectLst/>
                <a:latin typeface="+mn-lt"/>
                <a:ea typeface="+mn-ea"/>
                <a:cs typeface="+mn-cs"/>
              </a:rPr>
              <a:t>vel</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doloreet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wisit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acincil</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iquatem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dio</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odigna</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feugiamcommy</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nim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vulput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adip</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exerosto</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essi</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Rud</a:t>
            </a:r>
            <a:r>
              <a:rPr lang="en-US" sz="900" kern="1200">
                <a:solidFill>
                  <a:schemeClr val="tx1"/>
                </a:solidFill>
                <a:effectLst/>
                <a:latin typeface="+mn-lt"/>
                <a:ea typeface="+mn-ea"/>
                <a:cs typeface="+mn-cs"/>
              </a:rPr>
              <a:t> min </a:t>
            </a:r>
            <a:r>
              <a:rPr lang="en-US" sz="900" kern="1200" err="1">
                <a:solidFill>
                  <a:schemeClr val="tx1"/>
                </a:solidFill>
                <a:effectLst/>
                <a:latin typeface="+mn-lt"/>
                <a:ea typeface="+mn-ea"/>
                <a:cs typeface="+mn-cs"/>
              </a:rPr>
              <a:t>ver</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sed</a:t>
            </a:r>
            <a:r>
              <a:rPr lang="en-US" sz="900" kern="1200">
                <a:solidFill>
                  <a:schemeClr val="tx1"/>
                </a:solidFill>
                <a:effectLst/>
                <a:latin typeface="+mn-lt"/>
                <a:ea typeface="+mn-ea"/>
                <a:cs typeface="+mn-cs"/>
              </a:rPr>
              <a:t> magna ate tat, </a:t>
            </a:r>
            <a:r>
              <a:rPr lang="en-US" sz="900" kern="1200" err="1">
                <a:solidFill>
                  <a:schemeClr val="tx1"/>
                </a:solidFill>
                <a:effectLst/>
                <a:latin typeface="+mn-lt"/>
                <a:ea typeface="+mn-ea"/>
                <a:cs typeface="+mn-cs"/>
              </a:rPr>
              <a:t>vendigna</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conulputat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Ulput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pratie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ming</a:t>
            </a:r>
            <a:r>
              <a:rPr lang="en-US" sz="900" kern="1200">
                <a:solidFill>
                  <a:schemeClr val="tx1"/>
                </a:solidFill>
                <a:effectLst/>
                <a:latin typeface="+mn-lt"/>
                <a:ea typeface="+mn-ea"/>
                <a:cs typeface="+mn-cs"/>
              </a:rPr>
              <a:t> et, </a:t>
            </a:r>
            <a:r>
              <a:rPr lang="en-US" sz="900" kern="1200" err="1">
                <a:solidFill>
                  <a:schemeClr val="tx1"/>
                </a:solidFill>
                <a:effectLst/>
                <a:latin typeface="+mn-lt"/>
                <a:ea typeface="+mn-ea"/>
                <a:cs typeface="+mn-cs"/>
              </a:rPr>
              <a:t>commy</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nos</a:t>
            </a:r>
            <a:r>
              <a:rPr lang="en-US" sz="900" kern="1200">
                <a:solidFill>
                  <a:schemeClr val="tx1"/>
                </a:solidFill>
                <a:effectLst/>
                <a:latin typeface="+mn-lt"/>
                <a:ea typeface="+mn-ea"/>
                <a:cs typeface="+mn-cs"/>
              </a:rPr>
              <a:t> et </a:t>
            </a:r>
            <a:r>
              <a:rPr lang="en-US" sz="900" kern="1200" err="1">
                <a:solidFill>
                  <a:schemeClr val="tx1"/>
                </a:solidFill>
                <a:effectLst/>
                <a:latin typeface="+mn-lt"/>
                <a:ea typeface="+mn-ea"/>
                <a:cs typeface="+mn-cs"/>
              </a:rPr>
              <a:t>nim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il</a:t>
            </a:r>
            <a:r>
              <a:rPr lang="en-US" sz="900" kern="1200">
                <a:solidFill>
                  <a:schemeClr val="tx1"/>
                </a:solidFill>
                <a:effectLst/>
                <a:latin typeface="+mn-lt"/>
                <a:ea typeface="+mn-ea"/>
                <a:cs typeface="+mn-cs"/>
              </a:rPr>
              <a:t> et at. </a:t>
            </a:r>
            <a:r>
              <a:rPr lang="en-US" sz="900" kern="1200" err="1">
                <a:solidFill>
                  <a:schemeClr val="tx1"/>
                </a:solidFill>
                <a:effectLst/>
                <a:latin typeface="+mn-lt"/>
                <a:ea typeface="+mn-ea"/>
                <a:cs typeface="+mn-cs"/>
              </a:rPr>
              <a:t>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aliquipit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amcommy</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nullaore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endrem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er</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incilla</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conse</a:t>
            </a:r>
            <a:r>
              <a:rPr lang="en-US" sz="900" kern="1200">
                <a:solidFill>
                  <a:schemeClr val="tx1"/>
                </a:solidFill>
                <a:effectLst/>
                <a:latin typeface="+mn-lt"/>
                <a:ea typeface="+mn-ea"/>
                <a:cs typeface="+mn-cs"/>
              </a:rPr>
              <a:t> feu </a:t>
            </a:r>
            <a:r>
              <a:rPr lang="en-US" sz="900" kern="1200" err="1">
                <a:solidFill>
                  <a:schemeClr val="tx1"/>
                </a:solidFill>
                <a:effectLst/>
                <a:latin typeface="+mn-lt"/>
                <a:ea typeface="+mn-ea"/>
                <a:cs typeface="+mn-cs"/>
              </a:rPr>
              <a:t>facin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venisi</a:t>
            </a:r>
            <a:r>
              <a:rPr lang="en-US" sz="900" kern="1200">
                <a:solidFill>
                  <a:schemeClr val="tx1"/>
                </a:solidFill>
                <a:effectLst/>
                <a:latin typeface="+mn-lt"/>
                <a:ea typeface="+mn-ea"/>
                <a:cs typeface="+mn-cs"/>
              </a:rPr>
              <a:t>.</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[Click here for more information about the </a:t>
            </a:r>
            <a:r>
              <a:rPr lang="en-US" sz="900" b="1" u="sng" kern="1200">
                <a:solidFill>
                  <a:schemeClr val="tx1"/>
                </a:solidFill>
                <a:effectLst/>
                <a:latin typeface="+mn-lt"/>
                <a:ea typeface="+mn-ea"/>
                <a:cs typeface="+mn-cs"/>
                <a:hlinkClick r:id="rId6"/>
              </a:rPr>
              <a:t>DTTL Language &amp; Style Guide</a:t>
            </a:r>
            <a:r>
              <a:rPr lang="en-US" sz="900" kern="1200">
                <a:solidFill>
                  <a:schemeClr val="tx1"/>
                </a:solidFill>
                <a:effectLst/>
                <a:latin typeface="+mn-lt"/>
                <a:ea typeface="+mn-ea"/>
                <a:cs typeface="+mn-cs"/>
              </a:rPr>
              <a:t>]</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[Insert the Deloitte local profile]</a:t>
            </a:r>
          </a:p>
          <a:p>
            <a:r>
              <a:rPr lang="en-US" sz="900" kern="1200">
                <a:solidFill>
                  <a:schemeClr val="tx1"/>
                </a:solidFill>
                <a:effectLst/>
                <a:latin typeface="+mn-lt"/>
                <a:ea typeface="+mn-ea"/>
                <a:cs typeface="+mn-cs"/>
              </a:rPr>
              <a:t>Met prat, </a:t>
            </a:r>
            <a:r>
              <a:rPr lang="en-US" sz="900" kern="1200" err="1">
                <a:solidFill>
                  <a:schemeClr val="tx1"/>
                </a:solidFill>
                <a:effectLst/>
                <a:latin typeface="+mn-lt"/>
                <a:ea typeface="+mn-ea"/>
                <a:cs typeface="+mn-cs"/>
              </a:rPr>
              <a:t>venim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estrud</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modignibh</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eumsan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vel</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dolore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coreetuercin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venibh</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eugait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nonsed</a:t>
            </a:r>
            <a:r>
              <a:rPr lang="en-US" sz="900" kern="1200">
                <a:solidFill>
                  <a:schemeClr val="tx1"/>
                </a:solidFill>
                <a:effectLst/>
                <a:latin typeface="+mn-lt"/>
                <a:ea typeface="+mn-ea"/>
                <a:cs typeface="+mn-cs"/>
              </a:rPr>
              <a:t> magna </a:t>
            </a:r>
            <a:r>
              <a:rPr lang="en-US" sz="900" kern="1200" err="1">
                <a:solidFill>
                  <a:schemeClr val="tx1"/>
                </a:solidFill>
                <a:effectLst/>
                <a:latin typeface="+mn-lt"/>
                <a:ea typeface="+mn-ea"/>
                <a:cs typeface="+mn-cs"/>
              </a:rPr>
              <a:t>conum</a:t>
            </a:r>
            <a:r>
              <a:rPr lang="en-US" sz="900" kern="1200">
                <a:solidFill>
                  <a:schemeClr val="tx1"/>
                </a:solidFill>
                <a:effectLst/>
                <a:latin typeface="+mn-lt"/>
                <a:ea typeface="+mn-ea"/>
                <a:cs typeface="+mn-cs"/>
              </a:rPr>
              <a:t> ad </a:t>
            </a:r>
            <a:r>
              <a:rPr lang="en-US" sz="900" kern="1200" err="1">
                <a:solidFill>
                  <a:schemeClr val="tx1"/>
                </a:solidFill>
                <a:effectLst/>
                <a:latin typeface="+mn-lt"/>
                <a:ea typeface="+mn-ea"/>
                <a:cs typeface="+mn-cs"/>
              </a:rPr>
              <a:t>tio</a:t>
            </a:r>
            <a:r>
              <a:rPr lang="en-US" sz="900" kern="1200">
                <a:solidFill>
                  <a:schemeClr val="tx1"/>
                </a:solidFill>
                <a:effectLst/>
                <a:latin typeface="+mn-lt"/>
                <a:ea typeface="+mn-ea"/>
                <a:cs typeface="+mn-cs"/>
              </a:rPr>
              <a:t> od et, </a:t>
            </a:r>
            <a:r>
              <a:rPr lang="en-US" sz="900" kern="1200" err="1">
                <a:solidFill>
                  <a:schemeClr val="tx1"/>
                </a:solidFill>
                <a:effectLst/>
                <a:latin typeface="+mn-lt"/>
                <a:ea typeface="+mn-ea"/>
                <a:cs typeface="+mn-cs"/>
              </a:rPr>
              <a:t>consequis</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amconsequat</a:t>
            </a:r>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[Insert the appropriate internal / external disclaimer]</a:t>
            </a:r>
          </a:p>
          <a:p>
            <a:r>
              <a:rPr lang="en-US" sz="900" kern="1200" err="1">
                <a:solidFill>
                  <a:schemeClr val="tx1"/>
                </a:solidFill>
                <a:effectLst/>
                <a:latin typeface="+mn-lt"/>
                <a:ea typeface="+mn-ea"/>
                <a:cs typeface="+mn-cs"/>
              </a:rPr>
              <a:t>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iustionulput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endre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cor</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ilis</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ent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accum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vullan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voluptate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feui</a:t>
            </a:r>
            <a:r>
              <a:rPr lang="en-US" sz="900" kern="1200">
                <a:solidFill>
                  <a:schemeClr val="tx1"/>
                </a:solidFill>
                <a:effectLst/>
                <a:latin typeface="+mn-lt"/>
                <a:ea typeface="+mn-ea"/>
                <a:cs typeface="+mn-cs"/>
              </a:rPr>
              <a:t> tat. </a:t>
            </a:r>
            <a:r>
              <a:rPr lang="en-US" sz="900" kern="1200" err="1">
                <a:solidFill>
                  <a:schemeClr val="tx1"/>
                </a:solidFill>
                <a:effectLst/>
                <a:latin typeface="+mn-lt"/>
                <a:ea typeface="+mn-ea"/>
                <a:cs typeface="+mn-cs"/>
              </a:rPr>
              <a:t>Tionsed</a:t>
            </a:r>
            <a:r>
              <a:rPr lang="en-US" sz="900" kern="1200">
                <a:solidFill>
                  <a:schemeClr val="tx1"/>
                </a:solidFill>
                <a:effectLst/>
                <a:latin typeface="+mn-lt"/>
                <a:ea typeface="+mn-ea"/>
                <a:cs typeface="+mn-cs"/>
              </a:rPr>
              <a:t> dolor </a:t>
            </a:r>
            <a:r>
              <a:rPr lang="en-US" sz="900" kern="1200" err="1">
                <a:solidFill>
                  <a:schemeClr val="tx1"/>
                </a:solidFill>
                <a:effectLst/>
                <a:latin typeface="+mn-lt"/>
                <a:ea typeface="+mn-ea"/>
                <a:cs typeface="+mn-cs"/>
              </a:rPr>
              <a:t>irilis</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elit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dolumsan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velent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praesse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quisci</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tatet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volessi</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blan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veleui</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eniam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vullaortisi</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bla</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faccum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vel</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utet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iriure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eu</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faccum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adigniat</a:t>
            </a:r>
            <a:r>
              <a:rPr lang="en-US" sz="900" kern="1200">
                <a:solidFill>
                  <a:schemeClr val="tx1"/>
                </a:solidFill>
                <a:effectLst/>
                <a:latin typeface="+mn-lt"/>
                <a:ea typeface="+mn-ea"/>
                <a:cs typeface="+mn-cs"/>
              </a:rPr>
              <a:t>, core </a:t>
            </a:r>
            <a:r>
              <a:rPr lang="en-US" sz="900" kern="1200" err="1">
                <a:solidFill>
                  <a:schemeClr val="tx1"/>
                </a:solidFill>
                <a:effectLst/>
                <a:latin typeface="+mn-lt"/>
                <a:ea typeface="+mn-ea"/>
                <a:cs typeface="+mn-cs"/>
              </a:rPr>
              <a:t>te</a:t>
            </a:r>
            <a:r>
              <a:rPr lang="en-US" sz="900" kern="1200">
                <a:solidFill>
                  <a:schemeClr val="tx1"/>
                </a:solidFill>
                <a:effectLst/>
                <a:latin typeface="+mn-lt"/>
                <a:ea typeface="+mn-ea"/>
                <a:cs typeface="+mn-cs"/>
              </a:rPr>
              <a:t> do </a:t>
            </a:r>
            <a:r>
              <a:rPr lang="en-US" sz="900" kern="1200" err="1">
                <a:solidFill>
                  <a:schemeClr val="tx1"/>
                </a:solidFill>
                <a:effectLst/>
                <a:latin typeface="+mn-lt"/>
                <a:ea typeface="+mn-ea"/>
                <a:cs typeface="+mn-cs"/>
              </a:rPr>
              <a:t>dionsenisim</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erciliquatue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te</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ming</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ea</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facincillut</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lan</a:t>
            </a:r>
            <a:r>
              <a:rPr lang="en-US" sz="900" kern="1200">
                <a:solidFill>
                  <a:schemeClr val="tx1"/>
                </a:solidFill>
                <a:effectLst/>
                <a:latin typeface="+mn-lt"/>
                <a:ea typeface="+mn-ea"/>
                <a:cs typeface="+mn-cs"/>
              </a:rPr>
              <a:t> </a:t>
            </a:r>
            <a:r>
              <a:rPr lang="en-US" sz="900" kern="1200" err="1">
                <a:solidFill>
                  <a:schemeClr val="tx1"/>
                </a:solidFill>
                <a:effectLst/>
                <a:latin typeface="+mn-lt"/>
                <a:ea typeface="+mn-ea"/>
                <a:cs typeface="+mn-cs"/>
              </a:rPr>
              <a:t>henim</a:t>
            </a:r>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[For MF communications, please consult with your internal risk or legal teams as to what additional language is appropriate.]</a:t>
            </a:r>
          </a:p>
          <a:p>
            <a:r>
              <a:rPr lang="en-US" sz="900" kern="1200">
                <a:solidFill>
                  <a:schemeClr val="tx1"/>
                </a:solidFill>
                <a:effectLst/>
                <a:latin typeface="+mn-lt"/>
                <a:ea typeface="+mn-ea"/>
                <a:cs typeface="+mn-cs"/>
              </a:rPr>
              <a:t> </a:t>
            </a:r>
          </a:p>
          <a:p>
            <a:r>
              <a:rPr lang="en-US" sz="900" kern="1200">
                <a:solidFill>
                  <a:schemeClr val="tx1"/>
                </a:solidFill>
                <a:effectLst/>
                <a:latin typeface="+mn-lt"/>
                <a:ea typeface="+mn-ea"/>
                <a:cs typeface="+mn-cs"/>
              </a:rPr>
              <a:t>© [Year] [Legal entity name]</a:t>
            </a:r>
          </a:p>
        </p:txBody>
      </p:sp>
      <p:grpSp>
        <p:nvGrpSpPr>
          <p:cNvPr id="8" name="Group 7"/>
          <p:cNvGrpSpPr>
            <a:grpSpLocks noChangeAspect="1"/>
          </p:cNvGrpSpPr>
          <p:nvPr userDrawn="1"/>
        </p:nvGrpSpPr>
        <p:grpSpPr>
          <a:xfrm>
            <a:off x="475325" y="457200"/>
            <a:ext cx="1998000" cy="374400"/>
            <a:chOff x="398463" y="404813"/>
            <a:chExt cx="1627187" cy="307976"/>
          </a:xfrm>
          <a:solidFill>
            <a:schemeClr val="tx1"/>
          </a:solidFill>
        </p:grpSpPr>
        <p:sp>
          <p:nvSpPr>
            <p:cNvPr id="9"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3"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4"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5"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6"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7"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258785067"/>
      </p:ext>
    </p:extLst>
  </p:cSld>
  <p:clrMap bg1="lt1" tx1="dk1" bg2="lt2" tx2="dk2" accent1="accent1" accent2="accent2" accent3="accent3" accent4="accent4" accent5="accent5" accent6="accent6" hlink="hlink" folHlink="folHlink"/>
  <p:sldLayoutIdLst>
    <p:sldLayoutId id="2147483850" r:id="rId1"/>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600"/>
        </a:spcBef>
        <a:spcAft>
          <a:spcPts val="600"/>
        </a:spcAft>
        <a:buClrTx/>
        <a:buSzTx/>
        <a:buFontTx/>
        <a:buNone/>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userDrawn="1">
          <p15:clr>
            <a:srgbClr val="A4A3A4"/>
          </p15:clr>
        </p15:guide>
        <p15:guide id="2" orient="horz" pos="2160" userDrawn="1">
          <p15:clr>
            <a:srgbClr val="A4A3A4"/>
          </p15:clr>
        </p15:guide>
        <p15:guide id="3" orient="horz" pos="3968" userDrawn="1">
          <p15:clr>
            <a:srgbClr val="A4A3A4"/>
          </p15:clr>
        </p15:guide>
        <p15:guide id="4" pos="296" userDrawn="1">
          <p15:clr>
            <a:srgbClr val="A4A3A4"/>
          </p15:clr>
        </p15:guide>
        <p15:guide id="5" pos="7384" userDrawn="1">
          <p15:clr>
            <a:srgbClr val="A4A3A4"/>
          </p15:clr>
        </p15:guide>
        <p15:guide id="6" orient="horz" pos="1071" userDrawn="1">
          <p15:clr>
            <a:srgbClr val="A4A3A4"/>
          </p15:clr>
        </p15:guide>
        <p15:guide id="7" orient="horz" pos="245" userDrawn="1">
          <p15:clr>
            <a:srgbClr val="A4A3A4"/>
          </p15:clr>
        </p15:guide>
        <p15:guide id="8" orient="horz" pos="4081" userDrawn="1">
          <p15:clr>
            <a:srgbClr val="A4A3A4"/>
          </p15:clr>
        </p15:guide>
        <p15:guide id="9" pos="4986" userDrawn="1">
          <p15:clr>
            <a:srgbClr val="A4A3A4"/>
          </p15:clr>
        </p15:guide>
        <p15:guide id="10" pos="1382" userDrawn="1">
          <p15:clr>
            <a:srgbClr val="A4A3A4"/>
          </p15:clr>
        </p15:guide>
        <p15:guide id="11" pos="1496" userDrawn="1">
          <p15:clr>
            <a:srgbClr val="A4A3A4"/>
          </p15:clr>
        </p15:guide>
        <p15:guide id="12" pos="2581" userDrawn="1">
          <p15:clr>
            <a:srgbClr val="A4A3A4"/>
          </p15:clr>
        </p15:guide>
        <p15:guide id="13" pos="2695" userDrawn="1">
          <p15:clr>
            <a:srgbClr val="A4A3A4"/>
          </p15:clr>
        </p15:guide>
        <p15:guide id="14" pos="6185" userDrawn="1">
          <p15:clr>
            <a:srgbClr val="A4A3A4"/>
          </p15:clr>
        </p15:guide>
        <p15:guide id="15" pos="3783" userDrawn="1">
          <p15:clr>
            <a:srgbClr val="A4A3A4"/>
          </p15:clr>
        </p15:guide>
        <p15:guide id="16" pos="3896" userDrawn="1">
          <p15:clr>
            <a:srgbClr val="A4A3A4"/>
          </p15:clr>
        </p15:guide>
        <p15:guide id="17" pos="3840" userDrawn="1">
          <p15:clr>
            <a:srgbClr val="A4A3A4"/>
          </p15:clr>
        </p15:guide>
        <p15:guide id="18" pos="6299" userDrawn="1">
          <p15:clr>
            <a:srgbClr val="A4A3A4"/>
          </p15:clr>
        </p15:guide>
        <p15:guide id="19" orient="horz" pos="1049" userDrawn="1">
          <p15:clr>
            <a:srgbClr val="A4A3A4"/>
          </p15:clr>
        </p15:guide>
        <p15:guide id="20" orient="horz" pos="641" userDrawn="1">
          <p15:clr>
            <a:srgbClr val="A4A3A4"/>
          </p15:clr>
        </p15:guide>
        <p15:guide id="21" orient="horz" pos="288"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2119" y="1589"/>
                        <a:ext cx="2116" cy="1587"/>
                      </a:xfrm>
                      <a:prstGeom prst="rect">
                        <a:avLst/>
                      </a:prstGeom>
                    </p:spPr>
                  </p:pic>
                </p:oleObj>
              </mc:Fallback>
            </mc:AlternateContent>
          </a:graphicData>
        </a:graphic>
      </p:graphicFrame>
      <p:grpSp>
        <p:nvGrpSpPr>
          <p:cNvPr id="2" name="Group 1"/>
          <p:cNvGrpSpPr/>
          <p:nvPr userDrawn="1"/>
        </p:nvGrpSpPr>
        <p:grpSpPr>
          <a:xfrm>
            <a:off x="475325" y="457200"/>
            <a:ext cx="1998000" cy="374400"/>
            <a:chOff x="475325" y="457200"/>
            <a:chExt cx="1998000" cy="374400"/>
          </a:xfrm>
        </p:grpSpPr>
        <p:sp>
          <p:nvSpPr>
            <p:cNvPr id="9" name="Oval 5"/>
            <p:cNvSpPr>
              <a:spLocks noChangeArrowheads="1"/>
            </p:cNvSpPr>
            <p:nvPr userDrawn="1"/>
          </p:nvSpPr>
          <p:spPr bwMode="auto">
            <a:xfrm>
              <a:off x="2366116" y="725455"/>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3" name="Freeform 6"/>
            <p:cNvSpPr>
              <a:spLocks noEditPoints="1"/>
            </p:cNvSpPr>
            <p:nvPr userDrawn="1"/>
          </p:nvSpPr>
          <p:spPr bwMode="auto">
            <a:xfrm>
              <a:off x="475325" y="459130"/>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4" name="Rectangle 7"/>
            <p:cNvSpPr>
              <a:spLocks noChangeArrowheads="1"/>
            </p:cNvSpPr>
            <p:nvPr userDrawn="1"/>
          </p:nvSpPr>
          <p:spPr bwMode="auto">
            <a:xfrm>
              <a:off x="1099091" y="457200"/>
              <a:ext cx="91615" cy="36861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5" name="Freeform 8"/>
            <p:cNvSpPr>
              <a:spLocks noEditPoints="1"/>
            </p:cNvSpPr>
            <p:nvPr userDrawn="1"/>
          </p:nvSpPr>
          <p:spPr bwMode="auto">
            <a:xfrm>
              <a:off x="1227743" y="547905"/>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6" name="Rectangle 9"/>
            <p:cNvSpPr>
              <a:spLocks noChangeArrowheads="1"/>
            </p:cNvSpPr>
            <p:nvPr userDrawn="1"/>
          </p:nvSpPr>
          <p:spPr bwMode="auto">
            <a:xfrm>
              <a:off x="1529879" y="551765"/>
              <a:ext cx="91615" cy="27404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7" name="Rectangle 10"/>
            <p:cNvSpPr>
              <a:spLocks noChangeArrowheads="1"/>
            </p:cNvSpPr>
            <p:nvPr userDrawn="1"/>
          </p:nvSpPr>
          <p:spPr bwMode="auto">
            <a:xfrm>
              <a:off x="1529879" y="457200"/>
              <a:ext cx="91615" cy="6175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11"/>
            <p:cNvSpPr>
              <a:spLocks/>
            </p:cNvSpPr>
            <p:nvPr userDrawn="1"/>
          </p:nvSpPr>
          <p:spPr bwMode="auto">
            <a:xfrm>
              <a:off x="1658531" y="464920"/>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12"/>
            <p:cNvSpPr>
              <a:spLocks/>
            </p:cNvSpPr>
            <p:nvPr userDrawn="1"/>
          </p:nvSpPr>
          <p:spPr bwMode="auto">
            <a:xfrm>
              <a:off x="1871002" y="464920"/>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13"/>
            <p:cNvSpPr>
              <a:spLocks noEditPoints="1"/>
            </p:cNvSpPr>
            <p:nvPr userDrawn="1"/>
          </p:nvSpPr>
          <p:spPr bwMode="auto">
            <a:xfrm>
              <a:off x="2085421" y="547905"/>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14"/>
            <p:cNvSpPr>
              <a:spLocks noEditPoints="1"/>
            </p:cNvSpPr>
            <p:nvPr userDrawn="1"/>
          </p:nvSpPr>
          <p:spPr bwMode="auto">
            <a:xfrm>
              <a:off x="806701" y="547905"/>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23" name="TextBox 22">
            <a:extLst>
              <a:ext uri="{FF2B5EF4-FFF2-40B4-BE49-F238E27FC236}">
                <a16:creationId xmlns:a16="http://schemas.microsoft.com/office/drawing/2014/main" id="{9AAE0E82-2366-5644-8F7B-C3E637DD997D}"/>
              </a:ext>
            </a:extLst>
          </p:cNvPr>
          <p:cNvSpPr txBox="1"/>
          <p:nvPr userDrawn="1"/>
        </p:nvSpPr>
        <p:spPr>
          <a:xfrm>
            <a:off x="475325" y="3618979"/>
            <a:ext cx="7623175" cy="2631490"/>
          </a:xfrm>
          <a:prstGeom prst="rect">
            <a:avLst/>
          </a:prstGeom>
          <a:noFill/>
        </p:spPr>
        <p:txBody>
          <a:bodyPr wrap="square" lIns="0" tIns="0" rIns="0" bIns="0" rtlCol="0">
            <a:spAutoFit/>
          </a:bodyPr>
          <a:lstStyle/>
          <a:p>
            <a:r>
              <a:rPr lang="en-US" sz="900" kern="1200">
                <a:solidFill>
                  <a:schemeClr val="bg1"/>
                </a:solidFill>
                <a:effectLst/>
                <a:latin typeface="+mn-lt"/>
                <a:ea typeface="+mn-ea"/>
                <a:cs typeface="+mn-cs"/>
              </a:rPr>
              <a:t>[Insert the Standard legal description]</a:t>
            </a:r>
          </a:p>
          <a:p>
            <a:r>
              <a:rPr lang="en-US" sz="900" kern="1200">
                <a:solidFill>
                  <a:schemeClr val="bg1"/>
                </a:solidFill>
                <a:effectLst/>
                <a:latin typeface="+mn-lt"/>
                <a:ea typeface="+mn-ea"/>
                <a:cs typeface="+mn-cs"/>
              </a:rPr>
              <a:t>Caption </a:t>
            </a:r>
            <a:r>
              <a:rPr lang="en-US" sz="900" kern="1200" err="1">
                <a:solidFill>
                  <a:schemeClr val="bg1"/>
                </a:solidFill>
                <a:effectLst/>
                <a:latin typeface="+mn-lt"/>
                <a:ea typeface="+mn-ea"/>
                <a:cs typeface="+mn-cs"/>
              </a:rPr>
              <a:t>vel</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doloreet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wisit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acincil</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iquatem</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dio</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odigna</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feugiamcommy</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nim</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vulput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adip</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exerosto</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essi</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Rud</a:t>
            </a:r>
            <a:r>
              <a:rPr lang="en-US" sz="900" kern="1200">
                <a:solidFill>
                  <a:schemeClr val="bg1"/>
                </a:solidFill>
                <a:effectLst/>
                <a:latin typeface="+mn-lt"/>
                <a:ea typeface="+mn-ea"/>
                <a:cs typeface="+mn-cs"/>
              </a:rPr>
              <a:t> min </a:t>
            </a:r>
            <a:r>
              <a:rPr lang="en-US" sz="900" kern="1200" err="1">
                <a:solidFill>
                  <a:schemeClr val="bg1"/>
                </a:solidFill>
                <a:effectLst/>
                <a:latin typeface="+mn-lt"/>
                <a:ea typeface="+mn-ea"/>
                <a:cs typeface="+mn-cs"/>
              </a:rPr>
              <a:t>ver</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sed</a:t>
            </a:r>
            <a:r>
              <a:rPr lang="en-US" sz="900" kern="1200">
                <a:solidFill>
                  <a:schemeClr val="bg1"/>
                </a:solidFill>
                <a:effectLst/>
                <a:latin typeface="+mn-lt"/>
                <a:ea typeface="+mn-ea"/>
                <a:cs typeface="+mn-cs"/>
              </a:rPr>
              <a:t> magna ate tat, </a:t>
            </a:r>
            <a:r>
              <a:rPr lang="en-US" sz="900" kern="1200" err="1">
                <a:solidFill>
                  <a:schemeClr val="bg1"/>
                </a:solidFill>
                <a:effectLst/>
                <a:latin typeface="+mn-lt"/>
                <a:ea typeface="+mn-ea"/>
                <a:cs typeface="+mn-cs"/>
              </a:rPr>
              <a:t>vendigna</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conulputat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Ulput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pratie</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ming</a:t>
            </a:r>
            <a:r>
              <a:rPr lang="en-US" sz="900" kern="1200">
                <a:solidFill>
                  <a:schemeClr val="bg1"/>
                </a:solidFill>
                <a:effectLst/>
                <a:latin typeface="+mn-lt"/>
                <a:ea typeface="+mn-ea"/>
                <a:cs typeface="+mn-cs"/>
              </a:rPr>
              <a:t> et, </a:t>
            </a:r>
            <a:r>
              <a:rPr lang="en-US" sz="900" kern="1200" err="1">
                <a:solidFill>
                  <a:schemeClr val="bg1"/>
                </a:solidFill>
                <a:effectLst/>
                <a:latin typeface="+mn-lt"/>
                <a:ea typeface="+mn-ea"/>
                <a:cs typeface="+mn-cs"/>
              </a:rPr>
              <a:t>commy</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nos</a:t>
            </a:r>
            <a:r>
              <a:rPr lang="en-US" sz="900" kern="1200">
                <a:solidFill>
                  <a:schemeClr val="bg1"/>
                </a:solidFill>
                <a:effectLst/>
                <a:latin typeface="+mn-lt"/>
                <a:ea typeface="+mn-ea"/>
                <a:cs typeface="+mn-cs"/>
              </a:rPr>
              <a:t> et </a:t>
            </a:r>
            <a:r>
              <a:rPr lang="en-US" sz="900" kern="1200" err="1">
                <a:solidFill>
                  <a:schemeClr val="bg1"/>
                </a:solidFill>
                <a:effectLst/>
                <a:latin typeface="+mn-lt"/>
                <a:ea typeface="+mn-ea"/>
                <a:cs typeface="+mn-cs"/>
              </a:rPr>
              <a:t>nim</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il</a:t>
            </a:r>
            <a:r>
              <a:rPr lang="en-US" sz="900" kern="1200">
                <a:solidFill>
                  <a:schemeClr val="bg1"/>
                </a:solidFill>
                <a:effectLst/>
                <a:latin typeface="+mn-lt"/>
                <a:ea typeface="+mn-ea"/>
                <a:cs typeface="+mn-cs"/>
              </a:rPr>
              <a:t> et at. </a:t>
            </a:r>
            <a:r>
              <a:rPr lang="en-US" sz="900" kern="1200" err="1">
                <a:solidFill>
                  <a:schemeClr val="bg1"/>
                </a:solidFill>
                <a:effectLst/>
                <a:latin typeface="+mn-lt"/>
                <a:ea typeface="+mn-ea"/>
                <a:cs typeface="+mn-cs"/>
              </a:rPr>
              <a:t>Ut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aliquipit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amcommy</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nullaore</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endrem</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er</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incilla</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conse</a:t>
            </a:r>
            <a:r>
              <a:rPr lang="en-US" sz="900" kern="1200">
                <a:solidFill>
                  <a:schemeClr val="bg1"/>
                </a:solidFill>
                <a:effectLst/>
                <a:latin typeface="+mn-lt"/>
                <a:ea typeface="+mn-ea"/>
                <a:cs typeface="+mn-cs"/>
              </a:rPr>
              <a:t> feu </a:t>
            </a:r>
            <a:r>
              <a:rPr lang="en-US" sz="900" kern="1200" err="1">
                <a:solidFill>
                  <a:schemeClr val="bg1"/>
                </a:solidFill>
                <a:effectLst/>
                <a:latin typeface="+mn-lt"/>
                <a:ea typeface="+mn-ea"/>
                <a:cs typeface="+mn-cs"/>
              </a:rPr>
              <a:t>facin</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venisi</a:t>
            </a:r>
            <a:r>
              <a:rPr lang="en-US" sz="900" kern="1200">
                <a:solidFill>
                  <a:schemeClr val="bg1"/>
                </a:solidFill>
                <a:effectLst/>
                <a:latin typeface="+mn-lt"/>
                <a:ea typeface="+mn-ea"/>
                <a:cs typeface="+mn-cs"/>
              </a:rPr>
              <a:t>.</a:t>
            </a:r>
          </a:p>
          <a:p>
            <a:r>
              <a:rPr lang="en-US" sz="900" kern="1200">
                <a:solidFill>
                  <a:schemeClr val="bg1"/>
                </a:solidFill>
                <a:effectLst/>
                <a:latin typeface="+mn-lt"/>
                <a:ea typeface="+mn-ea"/>
                <a:cs typeface="+mn-cs"/>
              </a:rPr>
              <a:t> </a:t>
            </a:r>
          </a:p>
          <a:p>
            <a:r>
              <a:rPr lang="en-US" sz="900" kern="1200">
                <a:solidFill>
                  <a:schemeClr val="bg1"/>
                </a:solidFill>
                <a:effectLst/>
                <a:latin typeface="+mn-lt"/>
                <a:ea typeface="+mn-ea"/>
                <a:cs typeface="+mn-cs"/>
              </a:rPr>
              <a:t>[Click here for more information about the </a:t>
            </a:r>
            <a:r>
              <a:rPr lang="en-US" sz="900" b="1" u="sng" kern="1200">
                <a:solidFill>
                  <a:schemeClr val="bg1"/>
                </a:solidFill>
                <a:effectLst/>
                <a:latin typeface="+mn-lt"/>
                <a:ea typeface="+mn-ea"/>
                <a:cs typeface="+mn-cs"/>
                <a:hlinkClick r:id="rId6"/>
              </a:rPr>
              <a:t>DTTL Language &amp; Style Guide</a:t>
            </a:r>
            <a:r>
              <a:rPr lang="en-US" sz="900" kern="1200">
                <a:solidFill>
                  <a:schemeClr val="bg1"/>
                </a:solidFill>
                <a:effectLst/>
                <a:latin typeface="+mn-lt"/>
                <a:ea typeface="+mn-ea"/>
                <a:cs typeface="+mn-cs"/>
              </a:rPr>
              <a:t>]</a:t>
            </a:r>
          </a:p>
          <a:p>
            <a:r>
              <a:rPr lang="en-US" sz="900" kern="1200">
                <a:solidFill>
                  <a:schemeClr val="bg1"/>
                </a:solidFill>
                <a:effectLst/>
                <a:latin typeface="+mn-lt"/>
                <a:ea typeface="+mn-ea"/>
                <a:cs typeface="+mn-cs"/>
              </a:rPr>
              <a:t> </a:t>
            </a:r>
          </a:p>
          <a:p>
            <a:r>
              <a:rPr lang="en-US" sz="900" kern="1200">
                <a:solidFill>
                  <a:schemeClr val="bg1"/>
                </a:solidFill>
                <a:effectLst/>
                <a:latin typeface="+mn-lt"/>
                <a:ea typeface="+mn-ea"/>
                <a:cs typeface="+mn-cs"/>
              </a:rPr>
              <a:t>[Insert the Deloitte local profile]</a:t>
            </a:r>
          </a:p>
          <a:p>
            <a:r>
              <a:rPr lang="en-US" sz="900" kern="1200">
                <a:solidFill>
                  <a:schemeClr val="bg1"/>
                </a:solidFill>
                <a:effectLst/>
                <a:latin typeface="+mn-lt"/>
                <a:ea typeface="+mn-ea"/>
                <a:cs typeface="+mn-cs"/>
              </a:rPr>
              <a:t>Met prat, </a:t>
            </a:r>
            <a:r>
              <a:rPr lang="en-US" sz="900" kern="1200" err="1">
                <a:solidFill>
                  <a:schemeClr val="bg1"/>
                </a:solidFill>
                <a:effectLst/>
                <a:latin typeface="+mn-lt"/>
                <a:ea typeface="+mn-ea"/>
                <a:cs typeface="+mn-cs"/>
              </a:rPr>
              <a:t>venim</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estrud</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modignibh</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eumsan</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vel</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dolore</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coreetuercin</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venibh</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eugait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nonsed</a:t>
            </a:r>
            <a:r>
              <a:rPr lang="en-US" sz="900" kern="1200">
                <a:solidFill>
                  <a:schemeClr val="bg1"/>
                </a:solidFill>
                <a:effectLst/>
                <a:latin typeface="+mn-lt"/>
                <a:ea typeface="+mn-ea"/>
                <a:cs typeface="+mn-cs"/>
              </a:rPr>
              <a:t> magna </a:t>
            </a:r>
            <a:r>
              <a:rPr lang="en-US" sz="900" kern="1200" err="1">
                <a:solidFill>
                  <a:schemeClr val="bg1"/>
                </a:solidFill>
                <a:effectLst/>
                <a:latin typeface="+mn-lt"/>
                <a:ea typeface="+mn-ea"/>
                <a:cs typeface="+mn-cs"/>
              </a:rPr>
              <a:t>conum</a:t>
            </a:r>
            <a:r>
              <a:rPr lang="en-US" sz="900" kern="1200">
                <a:solidFill>
                  <a:schemeClr val="bg1"/>
                </a:solidFill>
                <a:effectLst/>
                <a:latin typeface="+mn-lt"/>
                <a:ea typeface="+mn-ea"/>
                <a:cs typeface="+mn-cs"/>
              </a:rPr>
              <a:t> ad </a:t>
            </a:r>
            <a:r>
              <a:rPr lang="en-US" sz="900" kern="1200" err="1">
                <a:solidFill>
                  <a:schemeClr val="bg1"/>
                </a:solidFill>
                <a:effectLst/>
                <a:latin typeface="+mn-lt"/>
                <a:ea typeface="+mn-ea"/>
                <a:cs typeface="+mn-cs"/>
              </a:rPr>
              <a:t>tio</a:t>
            </a:r>
            <a:r>
              <a:rPr lang="en-US" sz="900" kern="1200">
                <a:solidFill>
                  <a:schemeClr val="bg1"/>
                </a:solidFill>
                <a:effectLst/>
                <a:latin typeface="+mn-lt"/>
                <a:ea typeface="+mn-ea"/>
                <a:cs typeface="+mn-cs"/>
              </a:rPr>
              <a:t> od et, </a:t>
            </a:r>
            <a:r>
              <a:rPr lang="en-US" sz="900" kern="1200" err="1">
                <a:solidFill>
                  <a:schemeClr val="bg1"/>
                </a:solidFill>
                <a:effectLst/>
                <a:latin typeface="+mn-lt"/>
                <a:ea typeface="+mn-ea"/>
                <a:cs typeface="+mn-cs"/>
              </a:rPr>
              <a:t>consequis</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amconsequat</a:t>
            </a:r>
            <a:endParaRPr lang="en-US" sz="900" kern="1200">
              <a:solidFill>
                <a:schemeClr val="bg1"/>
              </a:solidFill>
              <a:effectLst/>
              <a:latin typeface="+mn-lt"/>
              <a:ea typeface="+mn-ea"/>
              <a:cs typeface="+mn-cs"/>
            </a:endParaRPr>
          </a:p>
          <a:p>
            <a:r>
              <a:rPr lang="en-US" sz="900" kern="1200">
                <a:solidFill>
                  <a:schemeClr val="bg1"/>
                </a:solidFill>
                <a:effectLst/>
                <a:latin typeface="+mn-lt"/>
                <a:ea typeface="+mn-ea"/>
                <a:cs typeface="+mn-cs"/>
              </a:rPr>
              <a:t> </a:t>
            </a:r>
          </a:p>
          <a:p>
            <a:r>
              <a:rPr lang="en-US" sz="900" kern="1200">
                <a:solidFill>
                  <a:schemeClr val="bg1"/>
                </a:solidFill>
                <a:effectLst/>
                <a:latin typeface="+mn-lt"/>
                <a:ea typeface="+mn-ea"/>
                <a:cs typeface="+mn-cs"/>
              </a:rPr>
              <a:t>[Insert the appropriate internal / external disclaimer]</a:t>
            </a:r>
          </a:p>
          <a:p>
            <a:r>
              <a:rPr lang="en-US" sz="900" kern="1200" err="1">
                <a:solidFill>
                  <a:schemeClr val="bg1"/>
                </a:solidFill>
                <a:effectLst/>
                <a:latin typeface="+mn-lt"/>
                <a:ea typeface="+mn-ea"/>
                <a:cs typeface="+mn-cs"/>
              </a:rPr>
              <a:t>Ut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iustionulput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endre</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cor</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ilis</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ent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accum</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vullan</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voluptate</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feui</a:t>
            </a:r>
            <a:r>
              <a:rPr lang="en-US" sz="900" kern="1200">
                <a:solidFill>
                  <a:schemeClr val="bg1"/>
                </a:solidFill>
                <a:effectLst/>
                <a:latin typeface="+mn-lt"/>
                <a:ea typeface="+mn-ea"/>
                <a:cs typeface="+mn-cs"/>
              </a:rPr>
              <a:t> tat. </a:t>
            </a:r>
            <a:r>
              <a:rPr lang="en-US" sz="900" kern="1200" err="1">
                <a:solidFill>
                  <a:schemeClr val="bg1"/>
                </a:solidFill>
                <a:effectLst/>
                <a:latin typeface="+mn-lt"/>
                <a:ea typeface="+mn-ea"/>
                <a:cs typeface="+mn-cs"/>
              </a:rPr>
              <a:t>Tionsed</a:t>
            </a:r>
            <a:r>
              <a:rPr lang="en-US" sz="900" kern="1200">
                <a:solidFill>
                  <a:schemeClr val="bg1"/>
                </a:solidFill>
                <a:effectLst/>
                <a:latin typeface="+mn-lt"/>
                <a:ea typeface="+mn-ea"/>
                <a:cs typeface="+mn-cs"/>
              </a:rPr>
              <a:t> dolor </a:t>
            </a:r>
            <a:r>
              <a:rPr lang="en-US" sz="900" kern="1200" err="1">
                <a:solidFill>
                  <a:schemeClr val="bg1"/>
                </a:solidFill>
                <a:effectLst/>
                <a:latin typeface="+mn-lt"/>
                <a:ea typeface="+mn-ea"/>
                <a:cs typeface="+mn-cs"/>
              </a:rPr>
              <a:t>irilis</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elit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dolumsan</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velent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praesse</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quisci</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tatet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volessi</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blan</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veleui</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eniam</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vullaortisi</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bla</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faccum</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vel</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utet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aut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iriure</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eu</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faccum</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adigniat</a:t>
            </a:r>
            <a:r>
              <a:rPr lang="en-US" sz="900" kern="1200">
                <a:solidFill>
                  <a:schemeClr val="bg1"/>
                </a:solidFill>
                <a:effectLst/>
                <a:latin typeface="+mn-lt"/>
                <a:ea typeface="+mn-ea"/>
                <a:cs typeface="+mn-cs"/>
              </a:rPr>
              <a:t>, core </a:t>
            </a:r>
            <a:r>
              <a:rPr lang="en-US" sz="900" kern="1200" err="1">
                <a:solidFill>
                  <a:schemeClr val="bg1"/>
                </a:solidFill>
                <a:effectLst/>
                <a:latin typeface="+mn-lt"/>
                <a:ea typeface="+mn-ea"/>
                <a:cs typeface="+mn-cs"/>
              </a:rPr>
              <a:t>te</a:t>
            </a:r>
            <a:r>
              <a:rPr lang="en-US" sz="900" kern="1200">
                <a:solidFill>
                  <a:schemeClr val="bg1"/>
                </a:solidFill>
                <a:effectLst/>
                <a:latin typeface="+mn-lt"/>
                <a:ea typeface="+mn-ea"/>
                <a:cs typeface="+mn-cs"/>
              </a:rPr>
              <a:t> do </a:t>
            </a:r>
            <a:r>
              <a:rPr lang="en-US" sz="900" kern="1200" err="1">
                <a:solidFill>
                  <a:schemeClr val="bg1"/>
                </a:solidFill>
                <a:effectLst/>
                <a:latin typeface="+mn-lt"/>
                <a:ea typeface="+mn-ea"/>
                <a:cs typeface="+mn-cs"/>
              </a:rPr>
              <a:t>dionsenisim</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erciliquatue</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te</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ming</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ea</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facincillut</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lan</a:t>
            </a:r>
            <a:r>
              <a:rPr lang="en-US" sz="900" kern="1200">
                <a:solidFill>
                  <a:schemeClr val="bg1"/>
                </a:solidFill>
                <a:effectLst/>
                <a:latin typeface="+mn-lt"/>
                <a:ea typeface="+mn-ea"/>
                <a:cs typeface="+mn-cs"/>
              </a:rPr>
              <a:t> </a:t>
            </a:r>
            <a:r>
              <a:rPr lang="en-US" sz="900" kern="1200" err="1">
                <a:solidFill>
                  <a:schemeClr val="bg1"/>
                </a:solidFill>
                <a:effectLst/>
                <a:latin typeface="+mn-lt"/>
                <a:ea typeface="+mn-ea"/>
                <a:cs typeface="+mn-cs"/>
              </a:rPr>
              <a:t>henim</a:t>
            </a:r>
            <a:endParaRPr lang="en-US" sz="900" kern="1200">
              <a:solidFill>
                <a:schemeClr val="bg1"/>
              </a:solidFill>
              <a:effectLst/>
              <a:latin typeface="+mn-lt"/>
              <a:ea typeface="+mn-ea"/>
              <a:cs typeface="+mn-cs"/>
            </a:endParaRPr>
          </a:p>
          <a:p>
            <a:r>
              <a:rPr lang="en-US" sz="900" kern="1200">
                <a:solidFill>
                  <a:schemeClr val="bg1"/>
                </a:solidFill>
                <a:effectLst/>
                <a:latin typeface="+mn-lt"/>
                <a:ea typeface="+mn-ea"/>
                <a:cs typeface="+mn-cs"/>
              </a:rPr>
              <a:t> </a:t>
            </a:r>
          </a:p>
          <a:p>
            <a:r>
              <a:rPr lang="en-US" sz="900" kern="1200">
                <a:solidFill>
                  <a:schemeClr val="bg1"/>
                </a:solidFill>
                <a:effectLst/>
                <a:latin typeface="+mn-lt"/>
                <a:ea typeface="+mn-ea"/>
                <a:cs typeface="+mn-cs"/>
              </a:rPr>
              <a:t>[For MF communications, please consult with your internal risk or legal teams as to what additional language is appropriate.]</a:t>
            </a:r>
          </a:p>
          <a:p>
            <a:r>
              <a:rPr lang="en-US" sz="900" kern="1200">
                <a:solidFill>
                  <a:schemeClr val="bg1"/>
                </a:solidFill>
                <a:effectLst/>
                <a:latin typeface="+mn-lt"/>
                <a:ea typeface="+mn-ea"/>
                <a:cs typeface="+mn-cs"/>
              </a:rPr>
              <a:t> </a:t>
            </a:r>
          </a:p>
          <a:p>
            <a:r>
              <a:rPr lang="en-US" sz="900" kern="1200">
                <a:solidFill>
                  <a:schemeClr val="bg1"/>
                </a:solidFill>
                <a:effectLst/>
                <a:latin typeface="+mn-lt"/>
                <a:ea typeface="+mn-ea"/>
                <a:cs typeface="+mn-cs"/>
              </a:rPr>
              <a:t>© [Year] [Legal entity name]</a:t>
            </a:r>
          </a:p>
        </p:txBody>
      </p:sp>
    </p:spTree>
    <p:extLst>
      <p:ext uri="{BB962C8B-B14F-4D97-AF65-F5344CB8AC3E}">
        <p14:creationId xmlns:p14="http://schemas.microsoft.com/office/powerpoint/2010/main" val="3830019192"/>
      </p:ext>
    </p:extLst>
  </p:cSld>
  <p:clrMap bg1="lt1" tx1="dk1" bg2="lt2" tx2="dk2" accent1="accent1" accent2="accent2" accent3="accent3" accent4="accent4" accent5="accent5" accent6="accent6" hlink="hlink" folHlink="folHlink"/>
  <p:sldLayoutIdLst>
    <p:sldLayoutId id="2147483894" r:id="rId1"/>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600"/>
        </a:spcBef>
        <a:spcAft>
          <a:spcPts val="600"/>
        </a:spcAft>
        <a:buClrTx/>
        <a:buSzTx/>
        <a:buFontTx/>
        <a:buNone/>
        <a:tabLst/>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A4A3A4"/>
          </p15:clr>
        </p15:guide>
        <p15:guide id="2" orient="horz" pos="2160">
          <p15:clr>
            <a:srgbClr val="A4A3A4"/>
          </p15:clr>
        </p15:guide>
        <p15:guide id="3" orient="horz" pos="3968">
          <p15:clr>
            <a:srgbClr val="A4A3A4"/>
          </p15:clr>
        </p15:guide>
        <p15:guide id="4" pos="296">
          <p15:clr>
            <a:srgbClr val="A4A3A4"/>
          </p15:clr>
        </p15:guide>
        <p15:guide id="5" pos="7384">
          <p15:clr>
            <a:srgbClr val="A4A3A4"/>
          </p15:clr>
        </p15:guide>
        <p15:guide id="6" orient="horz" pos="1071">
          <p15:clr>
            <a:srgbClr val="A4A3A4"/>
          </p15:clr>
        </p15:guide>
        <p15:guide id="7" orient="horz" pos="245">
          <p15:clr>
            <a:srgbClr val="A4A3A4"/>
          </p15:clr>
        </p15:guide>
        <p15:guide id="8" orient="horz" pos="4081">
          <p15:clr>
            <a:srgbClr val="A4A3A4"/>
          </p15:clr>
        </p15:guide>
        <p15:guide id="9" pos="4986">
          <p15:clr>
            <a:srgbClr val="A4A3A4"/>
          </p15:clr>
        </p15:guide>
        <p15:guide id="10" pos="1382">
          <p15:clr>
            <a:srgbClr val="A4A3A4"/>
          </p15:clr>
        </p15:guide>
        <p15:guide id="11" pos="1496">
          <p15:clr>
            <a:srgbClr val="A4A3A4"/>
          </p15:clr>
        </p15:guide>
        <p15:guide id="12" pos="2581">
          <p15:clr>
            <a:srgbClr val="A4A3A4"/>
          </p15:clr>
        </p15:guide>
        <p15:guide id="13" pos="2695">
          <p15:clr>
            <a:srgbClr val="A4A3A4"/>
          </p15:clr>
        </p15:guide>
        <p15:guide id="14" pos="6185">
          <p15:clr>
            <a:srgbClr val="A4A3A4"/>
          </p15:clr>
        </p15:guide>
        <p15:guide id="15" pos="3783">
          <p15:clr>
            <a:srgbClr val="A4A3A4"/>
          </p15:clr>
        </p15:guide>
        <p15:guide id="16" pos="3896">
          <p15:clr>
            <a:srgbClr val="A4A3A4"/>
          </p15:clr>
        </p15:guide>
        <p15:guide id="17" pos="3840">
          <p15:clr>
            <a:srgbClr val="A4A3A4"/>
          </p15:clr>
        </p15:guide>
        <p15:guide id="18" pos="6299">
          <p15:clr>
            <a:srgbClr val="A4A3A4"/>
          </p15:clr>
        </p15:guide>
        <p15:guide id="19" orient="horz" pos="1049">
          <p15:clr>
            <a:srgbClr val="A4A3A4"/>
          </p15:clr>
        </p15:guide>
        <p15:guide id="20" orient="horz" pos="641">
          <p15:clr>
            <a:srgbClr val="A4A3A4"/>
          </p15:clr>
        </p15:guide>
        <p15:guide id="21" orient="horz" pos="288">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1.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31.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31.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31.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1.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31.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31.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31.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7.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31.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31.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31.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31.xml"/><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7.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31.xml"/><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31.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31.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31.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7.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27.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5.png"/><Relationship Id="rId7" Type="http://schemas.openxmlformats.org/officeDocument/2006/relationships/image" Target="../media/image66.wmf"/><Relationship Id="rId2" Type="http://schemas.openxmlformats.org/officeDocument/2006/relationships/notesSlide" Target="../notesSlides/notesSlide75.xml"/><Relationship Id="rId1" Type="http://schemas.openxmlformats.org/officeDocument/2006/relationships/slideLayout" Target="../slideLayouts/slideLayout31.xml"/><Relationship Id="rId6" Type="http://schemas.openxmlformats.org/officeDocument/2006/relationships/oleObject" Target="../embeddings/oleObject7.bin"/><Relationship Id="rId5" Type="http://schemas.openxmlformats.org/officeDocument/2006/relationships/image" Target="../media/image65.wmf"/><Relationship Id="rId4" Type="http://schemas.openxmlformats.org/officeDocument/2006/relationships/oleObject" Target="../embeddings/oleObject6.bin"/><Relationship Id="rId9" Type="http://schemas.openxmlformats.org/officeDocument/2006/relationships/image" Target="../media/image67.wm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1.xml"/><Relationship Id="rId5" Type="http://schemas.openxmlformats.org/officeDocument/2006/relationships/image" Target="../media/image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7538" y="3176177"/>
            <a:ext cx="4005685" cy="505645"/>
          </a:xfrm>
        </p:spPr>
        <p:txBody>
          <a:bodyPr anchor="ctr"/>
          <a:lstStyle/>
          <a:p>
            <a:r>
              <a:rPr lang="en-US" sz="3200">
                <a:solidFill>
                  <a:schemeClr val="accent1"/>
                </a:solidFill>
              </a:rPr>
              <a:t>Advance SQL</a:t>
            </a:r>
          </a:p>
          <a:p>
            <a:pPr lvl="1"/>
            <a:r>
              <a:rPr lang="en-US" sz="2400"/>
              <a:t>PreHire Training</a:t>
            </a:r>
            <a:endParaRPr lang="en-US" sz="2400" noProof="0"/>
          </a:p>
        </p:txBody>
      </p:sp>
      <p:sp>
        <p:nvSpPr>
          <p:cNvPr id="5" name="Text Placeholder 4"/>
          <p:cNvSpPr>
            <a:spLocks noGrp="1"/>
          </p:cNvSpPr>
          <p:nvPr>
            <p:ph type="body" sz="quarter" idx="10"/>
          </p:nvPr>
        </p:nvSpPr>
        <p:spPr>
          <a:xfrm>
            <a:off x="475201" y="6362699"/>
            <a:ext cx="4005686" cy="298451"/>
          </a:xfrm>
        </p:spPr>
        <p:txBody>
          <a:bodyPr/>
          <a:lstStyle/>
          <a:p>
            <a:r>
              <a:rPr lang="en-US" sz="1100" noProof="0"/>
              <a:t>Strategy &amp; Analytics, June 2020</a:t>
            </a:r>
          </a:p>
        </p:txBody>
      </p:sp>
      <p:sp>
        <p:nvSpPr>
          <p:cNvPr id="10" name="Freeform 88">
            <a:hlinkClick r:id="" action="ppaction://hlinkshowjump?jump=nextslide"/>
          </p:cNvPr>
          <p:cNvSpPr>
            <a:spLocks noChangeAspect="1" noEditPoints="1"/>
          </p:cNvSpPr>
          <p:nvPr/>
        </p:nvSpPr>
        <p:spPr bwMode="auto">
          <a:xfrm>
            <a:off x="11379261" y="5920885"/>
            <a:ext cx="367041" cy="3670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92 w 512"/>
              <a:gd name="T11" fmla="*/ 416 h 512"/>
              <a:gd name="T12" fmla="*/ 184 w 512"/>
              <a:gd name="T13" fmla="*/ 413 h 512"/>
              <a:gd name="T14" fmla="*/ 184 w 512"/>
              <a:gd name="T15" fmla="*/ 397 h 512"/>
              <a:gd name="T16" fmla="*/ 326 w 512"/>
              <a:gd name="T17" fmla="*/ 256 h 512"/>
              <a:gd name="T18" fmla="*/ 184 w 512"/>
              <a:gd name="T19" fmla="*/ 114 h 512"/>
              <a:gd name="T20" fmla="*/ 184 w 512"/>
              <a:gd name="T21" fmla="*/ 99 h 512"/>
              <a:gd name="T22" fmla="*/ 199 w 512"/>
              <a:gd name="T23" fmla="*/ 99 h 512"/>
              <a:gd name="T24" fmla="*/ 349 w 512"/>
              <a:gd name="T25" fmla="*/ 248 h 512"/>
              <a:gd name="T26" fmla="*/ 349 w 512"/>
              <a:gd name="T27" fmla="*/ 263 h 512"/>
              <a:gd name="T28" fmla="*/ 199 w 512"/>
              <a:gd name="T29" fmla="*/ 413 h 512"/>
              <a:gd name="T30" fmla="*/ 192 w 512"/>
              <a:gd name="T31" fmla="*/ 41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92" y="416"/>
                </a:moveTo>
                <a:cubicBezTo>
                  <a:pt x="189" y="416"/>
                  <a:pt x="186" y="415"/>
                  <a:pt x="184" y="413"/>
                </a:cubicBezTo>
                <a:cubicBezTo>
                  <a:pt x="180" y="408"/>
                  <a:pt x="180" y="402"/>
                  <a:pt x="184" y="397"/>
                </a:cubicBezTo>
                <a:cubicBezTo>
                  <a:pt x="326" y="256"/>
                  <a:pt x="326" y="256"/>
                  <a:pt x="326" y="256"/>
                </a:cubicBezTo>
                <a:cubicBezTo>
                  <a:pt x="184" y="114"/>
                  <a:pt x="184" y="114"/>
                  <a:pt x="184" y="114"/>
                </a:cubicBezTo>
                <a:cubicBezTo>
                  <a:pt x="180" y="110"/>
                  <a:pt x="180" y="103"/>
                  <a:pt x="184" y="99"/>
                </a:cubicBezTo>
                <a:cubicBezTo>
                  <a:pt x="188" y="95"/>
                  <a:pt x="195" y="95"/>
                  <a:pt x="199" y="99"/>
                </a:cubicBezTo>
                <a:cubicBezTo>
                  <a:pt x="349" y="248"/>
                  <a:pt x="349" y="248"/>
                  <a:pt x="349" y="248"/>
                </a:cubicBezTo>
                <a:cubicBezTo>
                  <a:pt x="353" y="252"/>
                  <a:pt x="353" y="259"/>
                  <a:pt x="349" y="263"/>
                </a:cubicBezTo>
                <a:cubicBezTo>
                  <a:pt x="199" y="413"/>
                  <a:pt x="199" y="413"/>
                  <a:pt x="199" y="413"/>
                </a:cubicBezTo>
                <a:cubicBezTo>
                  <a:pt x="197" y="415"/>
                  <a:pt x="194" y="416"/>
                  <a:pt x="192" y="416"/>
                </a:cubicBezTo>
                <a:close/>
              </a:path>
            </a:pathLst>
          </a:custGeom>
          <a:solidFill>
            <a:srgbClr val="A7A8AA"/>
          </a:solidFill>
          <a:ln>
            <a:noFill/>
          </a:ln>
        </p:spPr>
        <p:txBody>
          <a:bodyPr vert="horz" wrap="square" lIns="91440" tIns="45720" rIns="91440" bIns="45720" numCol="1" anchor="t" anchorCtr="0" compatLnSpc="1">
            <a:prstTxWarp prst="textNoShape">
              <a:avLst/>
            </a:prstTxWarp>
          </a:bodyPr>
          <a:lstStyle/>
          <a:p>
            <a:endParaRPr lang="en-GB"/>
          </a:p>
        </p:txBody>
      </p:sp>
      <p:pic>
        <p:nvPicPr>
          <p:cNvPr id="18" name="Picture Placeholder 17" descr="A close up of a sign&#10;&#10;Description automatically generated">
            <a:extLst>
              <a:ext uri="{FF2B5EF4-FFF2-40B4-BE49-F238E27FC236}">
                <a16:creationId xmlns:a16="http://schemas.microsoft.com/office/drawing/2014/main" id="{D09FF48B-3F22-421A-8122-E71459C27B8E}"/>
              </a:ext>
            </a:extLst>
          </p:cNvPr>
          <p:cNvPicPr>
            <a:picLocks noGrp="1" noChangeAspect="1"/>
          </p:cNvPicPr>
          <p:nvPr>
            <p:ph type="pic" sz="quarter" idx="11"/>
          </p:nvPr>
        </p:nvPicPr>
        <p:blipFill>
          <a:blip r:embed="rId3"/>
          <a:srcRect l="12754" r="12754"/>
          <a:stretch>
            <a:fillRect/>
          </a:stretch>
        </p:blipFill>
        <p:spPr>
          <a:xfrm>
            <a:off x="5326602" y="4233"/>
            <a:ext cx="6865398" cy="6865398"/>
          </a:xfrm>
        </p:spPr>
      </p:pic>
      <p:sp>
        <p:nvSpPr>
          <p:cNvPr id="2" name="Rectangle 1">
            <a:extLst>
              <a:ext uri="{FF2B5EF4-FFF2-40B4-BE49-F238E27FC236}">
                <a16:creationId xmlns:a16="http://schemas.microsoft.com/office/drawing/2014/main" id="{02B4215A-7BF2-F207-6FE7-B53AC9390A9E}"/>
              </a:ext>
            </a:extLst>
          </p:cNvPr>
          <p:cNvSpPr/>
          <p:nvPr/>
        </p:nvSpPr>
        <p:spPr bwMode="gray">
          <a:xfrm>
            <a:off x="331076" y="252248"/>
            <a:ext cx="3287110" cy="725214"/>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1224926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a:t>ORDER BY Clause</a:t>
            </a:r>
            <a:endParaRPr lang="en-US"/>
          </a:p>
        </p:txBody>
      </p:sp>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Restricting &amp; Sorting</a:t>
              </a:r>
              <a:endParaRPr lang="en-US" sz="1000" b="1">
                <a:solidFill>
                  <a:schemeClr val="accent1"/>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22" name="Picture 1">
            <a:extLst>
              <a:ext uri="{FF2B5EF4-FFF2-40B4-BE49-F238E27FC236}">
                <a16:creationId xmlns:a16="http://schemas.microsoft.com/office/drawing/2014/main" id="{17448309-318D-4940-A1DF-B80E8DA0A1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1" y="3981357"/>
            <a:ext cx="6615840" cy="220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466ACF6A-E0CE-4E4A-8B5D-CECD31B1101D}"/>
              </a:ext>
            </a:extLst>
          </p:cNvPr>
          <p:cNvSpPr>
            <a:spLocks noChangeArrowheads="1"/>
          </p:cNvSpPr>
          <p:nvPr/>
        </p:nvSpPr>
        <p:spPr bwMode="auto">
          <a:xfrm>
            <a:off x="469901" y="937985"/>
            <a:ext cx="7085012" cy="1079728"/>
          </a:xfrm>
          <a:prstGeom prst="rect">
            <a:avLst/>
          </a:prstGeom>
          <a:solidFill>
            <a:schemeClr val="tx2"/>
          </a:solidFill>
          <a:ln w="12700" algn="ctr">
            <a:noFill/>
            <a:miter lim="800000"/>
            <a:headEnd type="none" w="sm" len="sm"/>
            <a:tailEnd/>
          </a:ln>
        </p:spPr>
        <p:txBody>
          <a:bodyPr wrap="square" lIns="88900" tIns="88900" rIns="88900" bIns="88900" anchor="ctr">
            <a:noAutofit/>
          </a:bodyPr>
          <a:lstStyle/>
          <a:p>
            <a:pPr>
              <a:spcBef>
                <a:spcPct val="50000"/>
              </a:spcBef>
            </a:pPr>
            <a:r>
              <a:rPr lang="en-US" altLang="en-US" sz="1000" b="1">
                <a:solidFill>
                  <a:schemeClr val="bg1"/>
                </a:solidFill>
              </a:rPr>
              <a:t>SELECT </a:t>
            </a:r>
            <a:r>
              <a:rPr lang="en-US" altLang="en-US" sz="1000" b="1" i="1">
                <a:solidFill>
                  <a:schemeClr val="bg1"/>
                </a:solidFill>
              </a:rPr>
              <a:t>expression</a:t>
            </a:r>
          </a:p>
          <a:p>
            <a:pPr>
              <a:spcBef>
                <a:spcPct val="50000"/>
              </a:spcBef>
            </a:pPr>
            <a:r>
              <a:rPr lang="en-US" altLang="en-US" sz="1000" b="1">
                <a:solidFill>
                  <a:schemeClr val="bg1"/>
                </a:solidFill>
              </a:rPr>
              <a:t>FROM </a:t>
            </a:r>
            <a:r>
              <a:rPr lang="en-US" altLang="en-US" sz="1000" b="1" i="1">
                <a:solidFill>
                  <a:schemeClr val="bg1"/>
                </a:solidFill>
              </a:rPr>
              <a:t>table</a:t>
            </a:r>
            <a:endParaRPr lang="en-US" altLang="en-US" sz="1000" b="1">
              <a:solidFill>
                <a:schemeClr val="bg1"/>
              </a:solidFill>
            </a:endParaRPr>
          </a:p>
          <a:p>
            <a:pPr>
              <a:spcBef>
                <a:spcPct val="50000"/>
              </a:spcBef>
            </a:pPr>
            <a:r>
              <a:rPr lang="en-US" altLang="en-US" sz="1000" b="1">
                <a:solidFill>
                  <a:schemeClr val="bg1"/>
                </a:solidFill>
              </a:rPr>
              <a:t>[WHERE </a:t>
            </a:r>
            <a:r>
              <a:rPr lang="en-US" altLang="en-US" sz="1000" b="1" i="1">
                <a:solidFill>
                  <a:schemeClr val="bg1"/>
                </a:solidFill>
              </a:rPr>
              <a:t>condition(s)</a:t>
            </a:r>
            <a:r>
              <a:rPr lang="en-US" altLang="en-US" sz="1000" b="1">
                <a:solidFill>
                  <a:schemeClr val="bg1"/>
                </a:solidFill>
              </a:rPr>
              <a:t>]</a:t>
            </a:r>
          </a:p>
          <a:p>
            <a:pPr>
              <a:spcBef>
                <a:spcPct val="50000"/>
              </a:spcBef>
            </a:pPr>
            <a:r>
              <a:rPr lang="en-US" altLang="en-US" sz="1000" b="1">
                <a:solidFill>
                  <a:schemeClr val="bg1"/>
                </a:solidFill>
              </a:rPr>
              <a:t>[ORDER BY {</a:t>
            </a:r>
            <a:r>
              <a:rPr lang="en-US" altLang="en-US" sz="1000" b="1" i="1">
                <a:solidFill>
                  <a:schemeClr val="bg1"/>
                </a:solidFill>
              </a:rPr>
              <a:t>column, expr</a:t>
            </a:r>
            <a:r>
              <a:rPr lang="en-US" altLang="en-US" sz="1000" b="1">
                <a:solidFill>
                  <a:schemeClr val="bg1"/>
                </a:solidFill>
              </a:rPr>
              <a:t>}|ASC|DESC||;</a:t>
            </a:r>
          </a:p>
        </p:txBody>
      </p:sp>
      <p:sp>
        <p:nvSpPr>
          <p:cNvPr id="24" name="Rectangle 3">
            <a:extLst>
              <a:ext uri="{FF2B5EF4-FFF2-40B4-BE49-F238E27FC236}">
                <a16:creationId xmlns:a16="http://schemas.microsoft.com/office/drawing/2014/main" id="{90018A37-4FFA-4FC9-8BF0-B859C7283AA9}"/>
              </a:ext>
            </a:extLst>
          </p:cNvPr>
          <p:cNvSpPr txBox="1">
            <a:spLocks noChangeArrowheads="1"/>
          </p:cNvSpPr>
          <p:nvPr/>
        </p:nvSpPr>
        <p:spPr>
          <a:xfrm>
            <a:off x="469901" y="2147888"/>
            <a:ext cx="3697844" cy="1176338"/>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lvl="1">
              <a:buFont typeface="Wingdings" panose="05000000000000000000" pitchFamily="2" charset="2"/>
              <a:buChar char="Ø"/>
              <a:defRPr/>
            </a:pPr>
            <a:r>
              <a:rPr lang="en-US" altLang="en-US"/>
              <a:t>ASC </a:t>
            </a:r>
            <a:r>
              <a:rPr lang="en-US" altLang="en-US">
                <a:sym typeface="Wingdings" panose="05000000000000000000" pitchFamily="2" charset="2"/>
              </a:rPr>
              <a:t> ascending order (default)</a:t>
            </a:r>
          </a:p>
          <a:p>
            <a:pPr lvl="1">
              <a:buFont typeface="Wingdings" panose="05000000000000000000" pitchFamily="2" charset="2"/>
              <a:buChar char="Ø"/>
              <a:defRPr/>
            </a:pPr>
            <a:r>
              <a:rPr lang="en-US" altLang="en-US">
                <a:sym typeface="Wingdings" panose="05000000000000000000" pitchFamily="2" charset="2"/>
              </a:rPr>
              <a:t>DESC  descending order</a:t>
            </a:r>
          </a:p>
          <a:p>
            <a:pPr marL="171450" indent="-171450">
              <a:spcBef>
                <a:spcPct val="50000"/>
              </a:spcBef>
              <a:buFont typeface="Wingdings" panose="05000000000000000000" pitchFamily="2" charset="2"/>
              <a:buChar char="Ø"/>
              <a:defRPr/>
            </a:pPr>
            <a:r>
              <a:rPr lang="en-US" altLang="en-US"/>
              <a:t>Order by must be last clause in Select statement</a:t>
            </a:r>
          </a:p>
        </p:txBody>
      </p:sp>
      <p:sp>
        <p:nvSpPr>
          <p:cNvPr id="25" name="Rectangle 3">
            <a:extLst>
              <a:ext uri="{FF2B5EF4-FFF2-40B4-BE49-F238E27FC236}">
                <a16:creationId xmlns:a16="http://schemas.microsoft.com/office/drawing/2014/main" id="{0ADEB924-A25A-422D-AAAD-FF2F927B651C}"/>
              </a:ext>
            </a:extLst>
          </p:cNvPr>
          <p:cNvSpPr txBox="1">
            <a:spLocks noChangeArrowheads="1"/>
          </p:cNvSpPr>
          <p:nvPr/>
        </p:nvSpPr>
        <p:spPr>
          <a:xfrm>
            <a:off x="469901" y="3533775"/>
            <a:ext cx="8216899" cy="438149"/>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defRPr/>
            </a:pPr>
            <a:r>
              <a:rPr lang="en-US" altLang="en-US" sz="1400">
                <a:latin typeface="Courier"/>
              </a:rPr>
              <a:t>select * from employees ORDER BY EMPLOYEE_ID ASC;</a:t>
            </a:r>
          </a:p>
        </p:txBody>
      </p:sp>
      <p:pic>
        <p:nvPicPr>
          <p:cNvPr id="34" name="Picture 33">
            <a:extLst>
              <a:ext uri="{FF2B5EF4-FFF2-40B4-BE49-F238E27FC236}">
                <a16:creationId xmlns:a16="http://schemas.microsoft.com/office/drawing/2014/main" id="{E7311358-9EC0-4C47-9C6E-A6AA76007608}"/>
              </a:ext>
            </a:extLst>
          </p:cNvPr>
          <p:cNvPicPr>
            <a:picLocks noChangeAspect="1"/>
          </p:cNvPicPr>
          <p:nvPr/>
        </p:nvPicPr>
        <p:blipFill>
          <a:blip r:embed="rId4"/>
          <a:stretch>
            <a:fillRect/>
          </a:stretch>
        </p:blipFill>
        <p:spPr>
          <a:xfrm>
            <a:off x="11620870" y="319596"/>
            <a:ext cx="463953" cy="514364"/>
          </a:xfrm>
          <a:prstGeom prst="rect">
            <a:avLst/>
          </a:prstGeom>
        </p:spPr>
      </p:pic>
      <p:sp>
        <p:nvSpPr>
          <p:cNvPr id="19" name="Text Placeholder 5">
            <a:extLst>
              <a:ext uri="{FF2B5EF4-FFF2-40B4-BE49-F238E27FC236}">
                <a16:creationId xmlns:a16="http://schemas.microsoft.com/office/drawing/2014/main" id="{AFDA28BE-49D9-4723-BCBB-1B2C955BC96C}"/>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93112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Practice Exercise</a:t>
            </a:r>
          </a:p>
        </p:txBody>
      </p:sp>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dirty="0">
                  <a:solidFill>
                    <a:schemeClr val="accent1"/>
                  </a:solidFill>
                </a:rPr>
                <a:t>Restricting &amp; Sorting</a:t>
              </a:r>
              <a:endParaRPr lang="en-US" sz="1000" b="1" dirty="0">
                <a:solidFill>
                  <a:schemeClr val="accent1"/>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sp>
        <p:nvSpPr>
          <p:cNvPr id="2" name="Rectangle 1">
            <a:extLst>
              <a:ext uri="{FF2B5EF4-FFF2-40B4-BE49-F238E27FC236}">
                <a16:creationId xmlns:a16="http://schemas.microsoft.com/office/drawing/2014/main" id="{CB5DDBC8-A5FD-446F-8B58-1D74C3E3DA3E}"/>
              </a:ext>
            </a:extLst>
          </p:cNvPr>
          <p:cNvSpPr/>
          <p:nvPr/>
        </p:nvSpPr>
        <p:spPr>
          <a:xfrm>
            <a:off x="469901" y="973908"/>
            <a:ext cx="9490229" cy="5262979"/>
          </a:xfrm>
          <a:prstGeom prst="rect">
            <a:avLst/>
          </a:prstGeom>
        </p:spPr>
        <p:txBody>
          <a:bodyPr wrap="square">
            <a:spAutoFit/>
          </a:bodyPr>
          <a:lstStyle/>
          <a:p>
            <a:pPr marL="400050" indent="-400050">
              <a:buFont typeface="+mj-lt"/>
              <a:buAutoNum type="romanUcPeriod"/>
            </a:pPr>
            <a:r>
              <a:rPr lang="en-US" altLang="en-US" sz="1400" dirty="0"/>
              <a:t>Display last name and department number for employees earning more than $12000</a:t>
            </a:r>
          </a:p>
          <a:p>
            <a:pPr marL="400050" indent="-400050">
              <a:buFont typeface="+mj-lt"/>
              <a:buAutoNum type="romanUcPeriod"/>
            </a:pPr>
            <a:endParaRPr lang="en-US" altLang="en-US" sz="1400" dirty="0"/>
          </a:p>
          <a:p>
            <a:pPr marL="400050" indent="-400050">
              <a:buFont typeface="+mj-lt"/>
              <a:buAutoNum type="romanUcPeriod"/>
            </a:pPr>
            <a:r>
              <a:rPr lang="en-US" altLang="en-US" sz="1400" dirty="0"/>
              <a:t>Display last name and salary for all employees whose salary is not in the range of $5000 and $12000 and are in department 20 or 50</a:t>
            </a:r>
          </a:p>
          <a:p>
            <a:pPr marL="400050" indent="-400050">
              <a:buFont typeface="+mj-lt"/>
              <a:buAutoNum type="romanUcPeriod"/>
            </a:pPr>
            <a:endParaRPr lang="en-US" altLang="en-US" sz="1400" dirty="0"/>
          </a:p>
          <a:p>
            <a:pPr marL="400050" indent="-400050">
              <a:buFont typeface="+mj-lt"/>
              <a:buAutoNum type="romanUcPeriod"/>
            </a:pPr>
            <a:r>
              <a:rPr lang="en-US" altLang="en-US" sz="1400" dirty="0"/>
              <a:t>Display last name, JOB_ID, and start date of employees hired between Feb 20, 1998 and May 1, 1998. Order the results in ascending order of Start Date</a:t>
            </a:r>
          </a:p>
          <a:p>
            <a:pPr marL="400050" indent="-400050">
              <a:buFont typeface="+mj-lt"/>
              <a:buAutoNum type="romanUcPeriod"/>
            </a:pPr>
            <a:endParaRPr lang="en-US" altLang="en-US" sz="1400" dirty="0"/>
          </a:p>
          <a:p>
            <a:pPr marL="400050" indent="-400050">
              <a:buFont typeface="+mj-lt"/>
              <a:buAutoNum type="romanUcPeriod"/>
            </a:pPr>
            <a:r>
              <a:rPr lang="en-US" altLang="en-US" sz="1400" dirty="0"/>
              <a:t>Display the Last Name and Hire Date of every employee, who was hired in 1994</a:t>
            </a:r>
          </a:p>
          <a:p>
            <a:pPr marL="400050" indent="-400050">
              <a:buFont typeface="+mj-lt"/>
              <a:buAutoNum type="romanUcPeriod"/>
            </a:pPr>
            <a:endParaRPr lang="en-US" altLang="en-US" sz="1400" dirty="0"/>
          </a:p>
          <a:p>
            <a:pPr marL="400050" indent="-400050">
              <a:buFont typeface="+mj-lt"/>
              <a:buAutoNum type="romanUcPeriod"/>
            </a:pPr>
            <a:r>
              <a:rPr lang="en-US" altLang="en-US" sz="1400" dirty="0"/>
              <a:t>Display the last name and job title of all employees, who do not have a manager</a:t>
            </a:r>
          </a:p>
          <a:p>
            <a:pPr marL="400050" indent="-400050">
              <a:buFont typeface="+mj-lt"/>
              <a:buAutoNum type="romanUcPeriod"/>
            </a:pPr>
            <a:endParaRPr lang="en-US" altLang="en-US" sz="1400" dirty="0"/>
          </a:p>
          <a:p>
            <a:pPr marL="400050" indent="-400050">
              <a:buFont typeface="+mj-lt"/>
              <a:buAutoNum type="romanUcPeriod"/>
            </a:pPr>
            <a:r>
              <a:rPr lang="en-US" altLang="en-US" sz="1400" dirty="0"/>
              <a:t>Display the last name, salary and commission percentage for all employees who earn commissions. Sort data in descending order of salary and commissions</a:t>
            </a:r>
          </a:p>
          <a:p>
            <a:pPr marL="400050" indent="-400050">
              <a:buFont typeface="+mj-lt"/>
              <a:buAutoNum type="romanUcPeriod"/>
            </a:pPr>
            <a:endParaRPr lang="en-US" altLang="en-US" sz="1400" dirty="0"/>
          </a:p>
          <a:p>
            <a:pPr marL="400050" indent="-400050">
              <a:buFont typeface="+mj-lt"/>
              <a:buAutoNum type="romanUcPeriod"/>
            </a:pPr>
            <a:r>
              <a:rPr lang="en-US" altLang="en-US" sz="1400" dirty="0"/>
              <a:t>Display the last names of all employees where third letter of the name is an a</a:t>
            </a:r>
          </a:p>
          <a:p>
            <a:pPr marL="400050" indent="-400050">
              <a:buFont typeface="+mj-lt"/>
              <a:buAutoNum type="romanUcPeriod"/>
            </a:pPr>
            <a:endParaRPr lang="en-US" altLang="en-US" sz="1400" dirty="0"/>
          </a:p>
          <a:p>
            <a:pPr marL="400050" indent="-400050">
              <a:buFont typeface="+mj-lt"/>
              <a:buAutoNum type="romanUcPeriod"/>
            </a:pPr>
            <a:r>
              <a:rPr lang="en-US" altLang="en-US" sz="1400" dirty="0"/>
              <a:t>Display the last name of all employees who have an a and an e in their last name</a:t>
            </a:r>
          </a:p>
          <a:p>
            <a:pPr marL="400050" indent="-400050">
              <a:buFont typeface="+mj-lt"/>
              <a:buAutoNum type="romanUcPeriod"/>
            </a:pPr>
            <a:endParaRPr lang="en-US" altLang="en-US" sz="1400" dirty="0"/>
          </a:p>
          <a:p>
            <a:pPr marL="400050" indent="-400050">
              <a:buFont typeface="+mj-lt"/>
              <a:buAutoNum type="romanUcPeriod"/>
            </a:pPr>
            <a:r>
              <a:rPr lang="en-US" altLang="en-US" sz="1400" dirty="0"/>
              <a:t>Display last name, job and salary for all employees who job is sales representative or stock clerk and whose salary is not equal to $2500, $3500, or $7000</a:t>
            </a:r>
          </a:p>
          <a:p>
            <a:pPr marL="400050" indent="-400050">
              <a:buFont typeface="+mj-lt"/>
              <a:buAutoNum type="romanUcPeriod"/>
            </a:pPr>
            <a:endParaRPr lang="en-US" altLang="en-US" sz="1400" dirty="0"/>
          </a:p>
          <a:p>
            <a:pPr marL="400050" indent="-400050">
              <a:buFont typeface="+mj-lt"/>
              <a:buAutoNum type="romanUcPeriod"/>
            </a:pPr>
            <a:r>
              <a:rPr lang="en-US" altLang="en-US" sz="1400" dirty="0"/>
              <a:t>Display last name, salary and commission percentage for all employees whose commission percentage amount is 20%</a:t>
            </a:r>
          </a:p>
        </p:txBody>
      </p:sp>
      <p:pic>
        <p:nvPicPr>
          <p:cNvPr id="23" name="Picture 22">
            <a:extLst>
              <a:ext uri="{FF2B5EF4-FFF2-40B4-BE49-F238E27FC236}">
                <a16:creationId xmlns:a16="http://schemas.microsoft.com/office/drawing/2014/main" id="{AF6F8404-D0F5-42A6-8C1E-D3E46DE2B649}"/>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6" name="Text Placeholder 5">
            <a:extLst>
              <a:ext uri="{FF2B5EF4-FFF2-40B4-BE49-F238E27FC236}">
                <a16:creationId xmlns:a16="http://schemas.microsoft.com/office/drawing/2014/main" id="{79CB9033-D9BE-4276-87CE-8BDF329CE28E}"/>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928108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5327" y="2686923"/>
            <a:ext cx="3067973" cy="1532757"/>
          </a:xfrm>
        </p:spPr>
        <p:txBody>
          <a:bodyPr anchor="ctr"/>
          <a:lstStyle/>
          <a:p>
            <a:r>
              <a:rPr lang="en-US" altLang="en-US" sz="2000" dirty="0">
                <a:solidFill>
                  <a:schemeClr val="accent1"/>
                </a:solidFill>
              </a:rPr>
              <a:t>Single Row Functions</a:t>
            </a:r>
            <a:endParaRPr lang="en-US" sz="2000" dirty="0">
              <a:solidFill>
                <a:schemeClr val="accent1"/>
              </a:solidFill>
            </a:endParaRPr>
          </a:p>
        </p:txBody>
      </p:sp>
      <p:grpSp>
        <p:nvGrpSpPr>
          <p:cNvPr id="8" name="Group 7">
            <a:extLst>
              <a:ext uri="{FF2B5EF4-FFF2-40B4-BE49-F238E27FC236}">
                <a16:creationId xmlns:a16="http://schemas.microsoft.com/office/drawing/2014/main" id="{95F75F10-EAD9-4E8D-92D5-46A0833D497B}"/>
              </a:ext>
            </a:extLst>
          </p:cNvPr>
          <p:cNvGrpSpPr/>
          <p:nvPr/>
        </p:nvGrpSpPr>
        <p:grpSpPr>
          <a:xfrm>
            <a:off x="10306975" y="1748820"/>
            <a:ext cx="1669746" cy="3199651"/>
            <a:chOff x="10209320" y="2301960"/>
            <a:chExt cx="1829544" cy="2288099"/>
          </a:xfrm>
        </p:grpSpPr>
        <p:sp>
          <p:nvSpPr>
            <p:cNvPr id="9" name="Text Placeholder 5">
              <a:extLst>
                <a:ext uri="{FF2B5EF4-FFF2-40B4-BE49-F238E27FC236}">
                  <a16:creationId xmlns:a16="http://schemas.microsoft.com/office/drawing/2014/main" id="{EA657574-584A-4A7B-AC7A-C22FED317AD1}"/>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10" name="Text Placeholder 5">
              <a:extLst>
                <a:ext uri="{FF2B5EF4-FFF2-40B4-BE49-F238E27FC236}">
                  <a16:creationId xmlns:a16="http://schemas.microsoft.com/office/drawing/2014/main" id="{6EF1F14C-D165-4821-BAFD-16F771763F47}"/>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11" name="Text Placeholder 5">
              <a:extLst>
                <a:ext uri="{FF2B5EF4-FFF2-40B4-BE49-F238E27FC236}">
                  <a16:creationId xmlns:a16="http://schemas.microsoft.com/office/drawing/2014/main" id="{A0FCA968-404F-4C98-97EF-1BCB53ECDD53}"/>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12" name="Text Placeholder 5">
              <a:extLst>
                <a:ext uri="{FF2B5EF4-FFF2-40B4-BE49-F238E27FC236}">
                  <a16:creationId xmlns:a16="http://schemas.microsoft.com/office/drawing/2014/main" id="{87D13586-B67F-4AFB-A7A3-257CDD52C4C7}"/>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13" name="Text Placeholder 5">
              <a:extLst>
                <a:ext uri="{FF2B5EF4-FFF2-40B4-BE49-F238E27FC236}">
                  <a16:creationId xmlns:a16="http://schemas.microsoft.com/office/drawing/2014/main" id="{AF893605-EC8E-4B01-9A6B-90E3645C86E5}"/>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14" name="Text Placeholder 5">
              <a:extLst>
                <a:ext uri="{FF2B5EF4-FFF2-40B4-BE49-F238E27FC236}">
                  <a16:creationId xmlns:a16="http://schemas.microsoft.com/office/drawing/2014/main" id="{A904E6A3-5287-4590-B7C2-5E81C773DAAF}"/>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15" name="Text Placeholder 5">
              <a:extLst>
                <a:ext uri="{FF2B5EF4-FFF2-40B4-BE49-F238E27FC236}">
                  <a16:creationId xmlns:a16="http://schemas.microsoft.com/office/drawing/2014/main" id="{DA783329-0E5C-48DE-996A-3D7EE681E3BF}"/>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16" name="Text Placeholder 5">
              <a:extLst>
                <a:ext uri="{FF2B5EF4-FFF2-40B4-BE49-F238E27FC236}">
                  <a16:creationId xmlns:a16="http://schemas.microsoft.com/office/drawing/2014/main" id="{D61801F9-DEC0-409B-B0E6-25B0E9C26678}"/>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18" name="Text Placeholder 5">
              <a:extLst>
                <a:ext uri="{FF2B5EF4-FFF2-40B4-BE49-F238E27FC236}">
                  <a16:creationId xmlns:a16="http://schemas.microsoft.com/office/drawing/2014/main" id="{0DF59D29-B3E0-438B-9A84-358630DB863E}"/>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9" name="Picture 18">
            <a:extLst>
              <a:ext uri="{FF2B5EF4-FFF2-40B4-BE49-F238E27FC236}">
                <a16:creationId xmlns:a16="http://schemas.microsoft.com/office/drawing/2014/main" id="{036D9D5A-793D-4AB1-B726-71A66C7AE686}"/>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6" name="Picture Placeholder 5" descr="A picture containing object, clock, blue, sitting&#10;&#10;Description automatically generated">
            <a:extLst>
              <a:ext uri="{FF2B5EF4-FFF2-40B4-BE49-F238E27FC236}">
                <a16:creationId xmlns:a16="http://schemas.microsoft.com/office/drawing/2014/main" id="{AF6061E7-B3F9-4FA9-BF68-BA09ACBC1F09}"/>
              </a:ext>
            </a:extLst>
          </p:cNvPr>
          <p:cNvPicPr>
            <a:picLocks noGrp="1" noChangeAspect="1"/>
          </p:cNvPicPr>
          <p:nvPr>
            <p:ph type="pic" sz="quarter" idx="11"/>
          </p:nvPr>
        </p:nvPicPr>
        <p:blipFill>
          <a:blip r:embed="rId4"/>
          <a:srcRect l="15" r="15"/>
          <a:stretch>
            <a:fillRect/>
          </a:stretch>
        </p:blipFill>
        <p:spPr>
          <a:xfrm>
            <a:off x="3728621" y="385986"/>
            <a:ext cx="6086027" cy="6086027"/>
          </a:xfrm>
        </p:spPr>
      </p:pic>
      <p:sp>
        <p:nvSpPr>
          <p:cNvPr id="20" name="Text Placeholder 5">
            <a:extLst>
              <a:ext uri="{FF2B5EF4-FFF2-40B4-BE49-F238E27FC236}">
                <a16:creationId xmlns:a16="http://schemas.microsoft.com/office/drawing/2014/main" id="{5628CACE-C697-4273-B126-8ED09167F967}"/>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226777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7" name="Title 1">
            <a:extLst>
              <a:ext uri="{FF2B5EF4-FFF2-40B4-BE49-F238E27FC236}">
                <a16:creationId xmlns:a16="http://schemas.microsoft.com/office/drawing/2014/main" id="{AD3D57E7-7006-47F1-BC67-6B815395818E}"/>
              </a:ext>
            </a:extLst>
          </p:cNvPr>
          <p:cNvSpPr>
            <a:spLocks noGrp="1"/>
          </p:cNvSpPr>
          <p:nvPr>
            <p:ph type="title"/>
          </p:nvPr>
        </p:nvSpPr>
        <p:spPr>
          <a:xfrm>
            <a:off x="436563" y="573610"/>
            <a:ext cx="9144000" cy="539750"/>
          </a:xfrm>
        </p:spPr>
        <p:txBody>
          <a:bodyPr vert="horz" lIns="0" tIns="0" rIns="0" bIns="0" rtlCol="0" anchor="t" anchorCtr="0">
            <a:noAutofit/>
          </a:bodyPr>
          <a:lstStyle/>
          <a:p>
            <a:r>
              <a:rPr lang="en-US"/>
              <a:t>Overview and Types</a:t>
            </a:r>
          </a:p>
        </p:txBody>
      </p:sp>
      <p:sp>
        <p:nvSpPr>
          <p:cNvPr id="18" name="Content Placeholder 2">
            <a:extLst>
              <a:ext uri="{FF2B5EF4-FFF2-40B4-BE49-F238E27FC236}">
                <a16:creationId xmlns:a16="http://schemas.microsoft.com/office/drawing/2014/main" id="{2EB5A276-04ED-4FE5-B672-C8353A00B853}"/>
              </a:ext>
            </a:extLst>
          </p:cNvPr>
          <p:cNvSpPr txBox="1">
            <a:spLocks/>
          </p:cNvSpPr>
          <p:nvPr/>
        </p:nvSpPr>
        <p:spPr>
          <a:xfrm>
            <a:off x="369888" y="2339975"/>
            <a:ext cx="8153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1400"/>
            </a:lvl1pPr>
            <a:lvl2pPr marL="742950" indent="-285750">
              <a:defRPr>
                <a:latin typeface="Verdana" panose="020B0604030504040204" pitchFamily="34" charset="0"/>
                <a:cs typeface="Arial" panose="020B0604020202020204" pitchFamily="34" charset="0"/>
              </a:defRPr>
            </a:lvl2pPr>
            <a:lvl3pPr marL="1143000" indent="-228600">
              <a:defRPr>
                <a:latin typeface="Verdana" panose="020B0604030504040204" pitchFamily="34" charset="0"/>
                <a:cs typeface="Arial" panose="020B0604020202020204" pitchFamily="34" charset="0"/>
              </a:defRPr>
            </a:lvl3pPr>
            <a:lvl4pPr marL="1600200" indent="-228600">
              <a:defRPr>
                <a:latin typeface="Verdana" panose="020B0604030504040204" pitchFamily="34" charset="0"/>
                <a:cs typeface="Arial" panose="020B0604020202020204" pitchFamily="34" charset="0"/>
              </a:defRPr>
            </a:lvl4pPr>
            <a:lvl5pPr marL="2057400" indent="-228600">
              <a:defRPr>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latin typeface="Verdana" panose="020B0604030504040204" pitchFamily="34" charset="0"/>
                <a:cs typeface="Arial" panose="020B0604020202020204" pitchFamily="34" charset="0"/>
              </a:defRPr>
            </a:lvl9pPr>
          </a:lstStyle>
          <a:p>
            <a:pPr marL="285750" indent="-285750">
              <a:buFont typeface="Wingdings" panose="05000000000000000000" pitchFamily="2" charset="2"/>
              <a:buChar char="Ø"/>
            </a:pPr>
            <a:r>
              <a:rPr lang="en-US" altLang="en-US" sz="1200" dirty="0"/>
              <a:t>Character – LOWER, UPPER, INITCAP, CONCAT, SUBSTR, LENGTH, INSTR, LPAD, RPAD, TRIM, REPLACE</a:t>
            </a:r>
          </a:p>
          <a:p>
            <a:pPr marL="285750" indent="-285750">
              <a:buFont typeface="Wingdings" panose="05000000000000000000" pitchFamily="2" charset="2"/>
              <a:buChar char="Ø"/>
            </a:pPr>
            <a:endParaRPr lang="en-US" altLang="en-US" sz="1200" dirty="0"/>
          </a:p>
          <a:p>
            <a:pPr marL="285750" indent="-285750">
              <a:buFont typeface="Wingdings" panose="05000000000000000000" pitchFamily="2" charset="2"/>
              <a:buChar char="Ø"/>
            </a:pPr>
            <a:r>
              <a:rPr lang="en-US" altLang="en-US" sz="1200" dirty="0"/>
              <a:t>General – NVL, NVL2, NULLIF, COALESCE, CASE, DECODE, REGEXP_LIKE, REGEXP_REPLACE</a:t>
            </a:r>
          </a:p>
          <a:p>
            <a:pPr marL="285750" indent="-285750">
              <a:buFont typeface="Wingdings" panose="05000000000000000000" pitchFamily="2" charset="2"/>
              <a:buChar char="Ø"/>
            </a:pPr>
            <a:endParaRPr lang="en-US" altLang="en-US" sz="1200" dirty="0"/>
          </a:p>
          <a:p>
            <a:pPr marL="285750" indent="-285750">
              <a:buFont typeface="Wingdings" panose="05000000000000000000" pitchFamily="2" charset="2"/>
              <a:buChar char="Ø"/>
            </a:pPr>
            <a:r>
              <a:rPr lang="en-US" altLang="en-US" sz="1200" dirty="0"/>
              <a:t>Number – ROUND, TRUNC, MOD</a:t>
            </a:r>
          </a:p>
          <a:p>
            <a:pPr marL="285750" indent="-285750">
              <a:buFont typeface="Wingdings" panose="05000000000000000000" pitchFamily="2" charset="2"/>
              <a:buChar char="Ø"/>
            </a:pPr>
            <a:endParaRPr lang="en-US" altLang="en-US" sz="1200" dirty="0"/>
          </a:p>
          <a:p>
            <a:pPr marL="285750" indent="-285750">
              <a:buFont typeface="Wingdings" panose="05000000000000000000" pitchFamily="2" charset="2"/>
              <a:buChar char="Ø"/>
            </a:pPr>
            <a:r>
              <a:rPr lang="en-US" altLang="en-US" sz="1200" dirty="0"/>
              <a:t>Conversion – TO_CHAR, TO_NUMBER, TO_DATE</a:t>
            </a:r>
          </a:p>
          <a:p>
            <a:pPr marL="285750" indent="-285750">
              <a:buFont typeface="Wingdings" panose="05000000000000000000" pitchFamily="2" charset="2"/>
              <a:buChar char="Ø"/>
            </a:pPr>
            <a:endParaRPr lang="en-US" altLang="en-US" sz="1200" dirty="0"/>
          </a:p>
          <a:p>
            <a:pPr marL="285750" indent="-285750">
              <a:buFont typeface="Wingdings" panose="05000000000000000000" pitchFamily="2" charset="2"/>
              <a:buChar char="Ø"/>
            </a:pPr>
            <a:r>
              <a:rPr lang="en-US" altLang="en-US" sz="1200" dirty="0"/>
              <a:t>Date – MONTHS_BETWEEN, ADD_MONTHS, NEXT_DAY, LAST_DAY, ROUND, TRUNC</a:t>
            </a:r>
          </a:p>
        </p:txBody>
      </p:sp>
      <p:sp>
        <p:nvSpPr>
          <p:cNvPr id="19" name="Rectangle 9">
            <a:extLst>
              <a:ext uri="{FF2B5EF4-FFF2-40B4-BE49-F238E27FC236}">
                <a16:creationId xmlns:a16="http://schemas.microsoft.com/office/drawing/2014/main" id="{C225A336-1A70-4013-B18A-9EDCFAB6E00F}"/>
              </a:ext>
            </a:extLst>
          </p:cNvPr>
          <p:cNvSpPr>
            <a:spLocks noChangeArrowheads="1"/>
          </p:cNvSpPr>
          <p:nvPr/>
        </p:nvSpPr>
        <p:spPr bwMode="auto">
          <a:xfrm>
            <a:off x="436563" y="1441043"/>
            <a:ext cx="839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200">
                <a:latin typeface="+mn-lt"/>
                <a:cs typeface="+mn-cs"/>
              </a:rPr>
              <a:t>Single Row Functions operate on single rows only and return one result per row. They can manipulate data items, data types; accept argument(s) and return one value; can be nested</a:t>
            </a:r>
            <a:endParaRPr lang="en-US" altLang="en-US" sz="1200"/>
          </a:p>
        </p:txBody>
      </p:sp>
      <p:sp>
        <p:nvSpPr>
          <p:cNvPr id="20" name="Text Placeholder 5">
            <a:extLst>
              <a:ext uri="{FF2B5EF4-FFF2-40B4-BE49-F238E27FC236}">
                <a16:creationId xmlns:a16="http://schemas.microsoft.com/office/drawing/2014/main" id="{3572020C-BB49-46D5-A46C-8F2B65F853C2}"/>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204953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23" name="Title 1">
            <a:extLst>
              <a:ext uri="{FF2B5EF4-FFF2-40B4-BE49-F238E27FC236}">
                <a16:creationId xmlns:a16="http://schemas.microsoft.com/office/drawing/2014/main" id="{A56C42E0-4746-4E30-A4CA-9D54300D5A99}"/>
              </a:ext>
            </a:extLst>
          </p:cNvPr>
          <p:cNvSpPr>
            <a:spLocks noGrp="1"/>
          </p:cNvSpPr>
          <p:nvPr>
            <p:ph type="title"/>
          </p:nvPr>
        </p:nvSpPr>
        <p:spPr>
          <a:xfrm>
            <a:off x="352425" y="317501"/>
            <a:ext cx="8391525" cy="464741"/>
          </a:xfrm>
        </p:spPr>
        <p:txBody>
          <a:bodyPr vert="horz" lIns="0" tIns="0" rIns="0" bIns="0" rtlCol="0" anchor="t" anchorCtr="0">
            <a:noAutofit/>
          </a:bodyPr>
          <a:lstStyle/>
          <a:p>
            <a:r>
              <a:rPr lang="en-US"/>
              <a:t>Character functions</a:t>
            </a:r>
          </a:p>
        </p:txBody>
      </p:sp>
      <p:sp>
        <p:nvSpPr>
          <p:cNvPr id="24" name="Content Placeholder 2">
            <a:extLst>
              <a:ext uri="{FF2B5EF4-FFF2-40B4-BE49-F238E27FC236}">
                <a16:creationId xmlns:a16="http://schemas.microsoft.com/office/drawing/2014/main" id="{C082002E-7593-4565-9FCB-5B420743C7CF}"/>
              </a:ext>
            </a:extLst>
          </p:cNvPr>
          <p:cNvSpPr txBox="1">
            <a:spLocks/>
          </p:cNvSpPr>
          <p:nvPr/>
        </p:nvSpPr>
        <p:spPr>
          <a:xfrm>
            <a:off x="200025" y="866776"/>
            <a:ext cx="8420100" cy="2057399"/>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Ø"/>
            </a:pPr>
            <a:r>
              <a:rPr lang="en-US" altLang="en-US"/>
              <a:t>INSTR: Searches a string for a substring using characters and returns the position in the string that is the first character of a specified occurrence of the substring. The functions vary in how they determine the position of the substring to return</a:t>
            </a:r>
          </a:p>
          <a:p>
            <a:pPr marL="171450" indent="-171450">
              <a:buFont typeface="Wingdings" panose="05000000000000000000" pitchFamily="2" charset="2"/>
              <a:buChar char="Ø"/>
            </a:pPr>
            <a:r>
              <a:rPr lang="en-US" altLang="en-US"/>
              <a:t>UPPER: Converts the string to upper case</a:t>
            </a:r>
          </a:p>
          <a:p>
            <a:pPr marL="171450" indent="-171450">
              <a:buFont typeface="Wingdings" panose="05000000000000000000" pitchFamily="2" charset="2"/>
              <a:buChar char="Ø"/>
            </a:pPr>
            <a:r>
              <a:rPr lang="en-US" altLang="en-US"/>
              <a:t>LOWER: Converts the string to lower case</a:t>
            </a:r>
          </a:p>
          <a:p>
            <a:pPr marL="171450" indent="-171450">
              <a:buFont typeface="Wingdings" panose="05000000000000000000" pitchFamily="2" charset="2"/>
              <a:buChar char="Ø"/>
            </a:pPr>
            <a:r>
              <a:rPr lang="en-US" altLang="en-US"/>
              <a:t>SUBSTR: Returns the portion of character based on start and length</a:t>
            </a:r>
          </a:p>
          <a:p>
            <a:pPr marL="171450" indent="-171450">
              <a:buFont typeface="Wingdings" panose="05000000000000000000" pitchFamily="2" charset="2"/>
              <a:buChar char="Ø"/>
            </a:pPr>
            <a:r>
              <a:rPr lang="en-US" altLang="en-US"/>
              <a:t>LENGTH: Returns the length of the string</a:t>
            </a:r>
          </a:p>
        </p:txBody>
      </p:sp>
      <p:pic>
        <p:nvPicPr>
          <p:cNvPr id="25" name="Content Placeholder 5">
            <a:extLst>
              <a:ext uri="{FF2B5EF4-FFF2-40B4-BE49-F238E27FC236}">
                <a16:creationId xmlns:a16="http://schemas.microsoft.com/office/drawing/2014/main" id="{1DC7F759-99DC-4441-9738-6BD188FF79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3257550" y="3083599"/>
            <a:ext cx="5742683" cy="3017342"/>
          </a:xfrm>
          <a:prstGeom prst="rect">
            <a:avLst/>
          </a:prstGeom>
        </p:spPr>
      </p:pic>
      <p:sp>
        <p:nvSpPr>
          <p:cNvPr id="26" name="Rectangle 25">
            <a:extLst>
              <a:ext uri="{FF2B5EF4-FFF2-40B4-BE49-F238E27FC236}">
                <a16:creationId xmlns:a16="http://schemas.microsoft.com/office/drawing/2014/main" id="{B9B1593D-3DC2-414A-A162-DC8DC4DFC7FF}"/>
              </a:ext>
            </a:extLst>
          </p:cNvPr>
          <p:cNvSpPr/>
          <p:nvPr/>
        </p:nvSpPr>
        <p:spPr>
          <a:xfrm>
            <a:off x="200025" y="3008709"/>
            <a:ext cx="3057525" cy="1815882"/>
          </a:xfrm>
          <a:prstGeom prst="rect">
            <a:avLst/>
          </a:prstGeom>
        </p:spPr>
        <p:txBody>
          <a:bodyPr wrap="square">
            <a:spAutoFit/>
          </a:bodyPr>
          <a:lstStyle/>
          <a:p>
            <a:pPr>
              <a:defRPr/>
            </a:pPr>
            <a:r>
              <a:rPr lang="en-US" sz="1400">
                <a:latin typeface="Courier"/>
              </a:rPr>
              <a:t>SELECT LOWER(FIRST_NAME),UPPER(FIRST_NAME),CONCAT(FIRST_NAME,LAST_NAME),SUBSTR(FIRST_NAME,1,5),</a:t>
            </a:r>
          </a:p>
          <a:p>
            <a:pPr>
              <a:defRPr/>
            </a:pPr>
            <a:r>
              <a:rPr lang="en-US" sz="1400">
                <a:latin typeface="Courier"/>
              </a:rPr>
              <a:t>LENGTH(FIRST_NAME),INSTR(FIRST_NAME,'S',1,1)</a:t>
            </a:r>
          </a:p>
          <a:p>
            <a:pPr>
              <a:defRPr/>
            </a:pPr>
            <a:r>
              <a:rPr lang="en-US" sz="1400">
                <a:latin typeface="Courier"/>
              </a:rPr>
              <a:t>FROM EMPLOYEES;</a:t>
            </a:r>
          </a:p>
        </p:txBody>
      </p:sp>
      <p:sp>
        <p:nvSpPr>
          <p:cNvPr id="18" name="Text Placeholder 5">
            <a:extLst>
              <a:ext uri="{FF2B5EF4-FFF2-40B4-BE49-F238E27FC236}">
                <a16:creationId xmlns:a16="http://schemas.microsoft.com/office/drawing/2014/main" id="{9537ACC5-900E-4642-BAB5-412AD7279BEF}"/>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134916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F21EE5B3-2B58-49F0-ABA2-11FCCD74E04E}"/>
              </a:ext>
            </a:extLst>
          </p:cNvPr>
          <p:cNvSpPr>
            <a:spLocks noGrp="1"/>
          </p:cNvSpPr>
          <p:nvPr>
            <p:ph type="title"/>
          </p:nvPr>
        </p:nvSpPr>
        <p:spPr>
          <a:xfrm>
            <a:off x="228600" y="219456"/>
            <a:ext cx="8391525" cy="611187"/>
          </a:xfrm>
        </p:spPr>
        <p:txBody>
          <a:bodyPr vert="horz" lIns="0" tIns="0" rIns="0" bIns="0" rtlCol="0" anchor="t" anchorCtr="0">
            <a:noAutofit/>
          </a:bodyPr>
          <a:lstStyle/>
          <a:p>
            <a:r>
              <a:rPr lang="en-US"/>
              <a:t>Other Character functions</a:t>
            </a:r>
          </a:p>
        </p:txBody>
      </p:sp>
      <p:pic>
        <p:nvPicPr>
          <p:cNvPr id="16" name="Picture 5">
            <a:extLst>
              <a:ext uri="{FF2B5EF4-FFF2-40B4-BE49-F238E27FC236}">
                <a16:creationId xmlns:a16="http://schemas.microsoft.com/office/drawing/2014/main" id="{ABC37C05-AA84-4247-ABD8-8877516C57C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6276" y="3733889"/>
            <a:ext cx="17716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a:extLst>
              <a:ext uri="{FF2B5EF4-FFF2-40B4-BE49-F238E27FC236}">
                <a16:creationId xmlns:a16="http://schemas.microsoft.com/office/drawing/2014/main" id="{922671D7-FD1B-4C53-AEB9-B378A17DE17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04485" y="2800349"/>
            <a:ext cx="5296628" cy="36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ontent Placeholder 2">
            <a:extLst>
              <a:ext uri="{FF2B5EF4-FFF2-40B4-BE49-F238E27FC236}">
                <a16:creationId xmlns:a16="http://schemas.microsoft.com/office/drawing/2014/main" id="{42D2B103-45F3-4D51-9707-89D620BE7617}"/>
              </a:ext>
            </a:extLst>
          </p:cNvPr>
          <p:cNvSpPr txBox="1">
            <a:spLocks/>
          </p:cNvSpPr>
          <p:nvPr/>
        </p:nvSpPr>
        <p:spPr>
          <a:xfrm>
            <a:off x="200026" y="866776"/>
            <a:ext cx="2724150" cy="1028699"/>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Ø"/>
            </a:pPr>
            <a:r>
              <a:rPr lang="en-US" altLang="en-US"/>
              <a:t>RPAD/LPAD</a:t>
            </a:r>
          </a:p>
          <a:p>
            <a:pPr marL="171450" indent="-171450">
              <a:buFont typeface="Wingdings" panose="05000000000000000000" pitchFamily="2" charset="2"/>
              <a:buChar char="Ø"/>
            </a:pPr>
            <a:r>
              <a:rPr lang="en-US" altLang="en-US"/>
              <a:t>TRIM/LTRIM/RTRIM</a:t>
            </a:r>
          </a:p>
          <a:p>
            <a:pPr marL="171450" indent="-171450">
              <a:buFont typeface="Wingdings" panose="05000000000000000000" pitchFamily="2" charset="2"/>
              <a:buChar char="Ø"/>
            </a:pPr>
            <a:r>
              <a:rPr lang="en-US" altLang="en-US"/>
              <a:t>REPLACE</a:t>
            </a:r>
          </a:p>
        </p:txBody>
      </p:sp>
      <p:sp>
        <p:nvSpPr>
          <p:cNvPr id="19" name="Rectangle 18">
            <a:extLst>
              <a:ext uri="{FF2B5EF4-FFF2-40B4-BE49-F238E27FC236}">
                <a16:creationId xmlns:a16="http://schemas.microsoft.com/office/drawing/2014/main" id="{F76F05AF-CF23-42B9-BDE6-DC4A00A63B6B}"/>
              </a:ext>
            </a:extLst>
          </p:cNvPr>
          <p:cNvSpPr/>
          <p:nvPr/>
        </p:nvSpPr>
        <p:spPr>
          <a:xfrm>
            <a:off x="3543300" y="1457235"/>
            <a:ext cx="5357813" cy="738664"/>
          </a:xfrm>
          <a:prstGeom prst="rect">
            <a:avLst/>
          </a:prstGeom>
        </p:spPr>
        <p:txBody>
          <a:bodyPr wrap="square">
            <a:spAutoFit/>
          </a:bodyPr>
          <a:lstStyle/>
          <a:p>
            <a:pPr>
              <a:defRPr/>
            </a:pPr>
            <a:r>
              <a:rPr lang="en-US" sz="1400">
                <a:latin typeface="Courier"/>
              </a:rPr>
              <a:t>SELECT FIRST_NAME, RPAD(LAST_NAME,10,'AB'),LPAD(LAST_NAME,10,'AB'),replace(FIRST_NAME,'S','L') FROM  EMPLOYEES;</a:t>
            </a:r>
          </a:p>
        </p:txBody>
      </p:sp>
      <p:sp>
        <p:nvSpPr>
          <p:cNvPr id="20" name="Rectangle 19">
            <a:extLst>
              <a:ext uri="{FF2B5EF4-FFF2-40B4-BE49-F238E27FC236}">
                <a16:creationId xmlns:a16="http://schemas.microsoft.com/office/drawing/2014/main" id="{3386575F-5D17-4656-987B-DE517114499A}"/>
              </a:ext>
            </a:extLst>
          </p:cNvPr>
          <p:cNvSpPr/>
          <p:nvPr/>
        </p:nvSpPr>
        <p:spPr>
          <a:xfrm>
            <a:off x="195263" y="2657564"/>
            <a:ext cx="3276600" cy="523220"/>
          </a:xfrm>
          <a:prstGeom prst="rect">
            <a:avLst/>
          </a:prstGeom>
        </p:spPr>
        <p:txBody>
          <a:bodyPr wrap="square">
            <a:spAutoFit/>
          </a:bodyPr>
          <a:lstStyle/>
          <a:p>
            <a:pPr>
              <a:defRPr/>
            </a:pPr>
            <a:r>
              <a:rPr lang="en-US" sz="1400">
                <a:latin typeface="Courier"/>
              </a:rPr>
              <a:t>SELECT TRIM('    PAVNEET ') FROM DUAL;</a:t>
            </a:r>
          </a:p>
        </p:txBody>
      </p:sp>
      <p:sp>
        <p:nvSpPr>
          <p:cNvPr id="21" name="Text Placeholder 5">
            <a:extLst>
              <a:ext uri="{FF2B5EF4-FFF2-40B4-BE49-F238E27FC236}">
                <a16:creationId xmlns:a16="http://schemas.microsoft.com/office/drawing/2014/main" id="{8F85FD14-2D28-463B-A22A-0ACABC0557D7}"/>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480521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3A8CD009-F342-47A1-95EF-BF63567F56A4}"/>
              </a:ext>
            </a:extLst>
          </p:cNvPr>
          <p:cNvSpPr>
            <a:spLocks noGrp="1"/>
          </p:cNvSpPr>
          <p:nvPr>
            <p:ph type="title"/>
          </p:nvPr>
        </p:nvSpPr>
        <p:spPr>
          <a:xfrm>
            <a:off x="304800" y="239669"/>
            <a:ext cx="8391525" cy="692150"/>
          </a:xfrm>
        </p:spPr>
        <p:txBody>
          <a:bodyPr vert="horz" lIns="0" tIns="0" rIns="0" bIns="0" rtlCol="0" anchor="t" anchorCtr="0">
            <a:noAutofit/>
          </a:bodyPr>
          <a:lstStyle/>
          <a:p>
            <a:r>
              <a:rPr lang="en-US"/>
              <a:t>General Functions</a:t>
            </a:r>
          </a:p>
        </p:txBody>
      </p:sp>
      <p:sp>
        <p:nvSpPr>
          <p:cNvPr id="16" name="Content Placeholder 2">
            <a:extLst>
              <a:ext uri="{FF2B5EF4-FFF2-40B4-BE49-F238E27FC236}">
                <a16:creationId xmlns:a16="http://schemas.microsoft.com/office/drawing/2014/main" id="{1C993376-E689-44CA-9C9E-D66556C03013}"/>
              </a:ext>
            </a:extLst>
          </p:cNvPr>
          <p:cNvSpPr txBox="1">
            <a:spLocks/>
          </p:cNvSpPr>
          <p:nvPr/>
        </p:nvSpPr>
        <p:spPr>
          <a:xfrm>
            <a:off x="238125" y="1009651"/>
            <a:ext cx="8458200" cy="2733674"/>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Ø"/>
              <a:defRPr/>
            </a:pPr>
            <a:r>
              <a:rPr lang="en-US"/>
              <a:t>NVL: Allows you to replace Null with an expression</a:t>
            </a:r>
          </a:p>
          <a:p>
            <a:pPr marL="171450" indent="-171450">
              <a:buFont typeface="Wingdings" panose="05000000000000000000" pitchFamily="2" charset="2"/>
              <a:buChar char="Ø"/>
              <a:defRPr/>
            </a:pPr>
            <a:r>
              <a:rPr lang="en-US"/>
              <a:t>NVL2: The NVL2 function accepts three parameters. If the first parameter value is not null it returns the value in the second parameter. If the first parameter value is null, it returns the third parameter.</a:t>
            </a:r>
          </a:p>
          <a:p>
            <a:pPr marL="171450" indent="-171450">
              <a:buFont typeface="Wingdings" panose="05000000000000000000" pitchFamily="2" charset="2"/>
              <a:buChar char="Ø"/>
              <a:defRPr/>
            </a:pPr>
            <a:r>
              <a:rPr lang="en-US"/>
              <a:t>NULLIF: Compares two arguments and returns null, if the arguments are equal, otherwise the function returns first argument</a:t>
            </a:r>
          </a:p>
          <a:p>
            <a:pPr marL="171450" indent="-171450">
              <a:buFont typeface="Wingdings" panose="05000000000000000000" pitchFamily="2" charset="2"/>
              <a:buChar char="Ø"/>
              <a:defRPr/>
            </a:pPr>
            <a:r>
              <a:rPr lang="en-US"/>
              <a:t>COALESCE: Returns first not null expression in the argument list</a:t>
            </a:r>
          </a:p>
          <a:p>
            <a:pPr marL="171450" indent="-171450">
              <a:buFont typeface="Wingdings" panose="05000000000000000000" pitchFamily="2" charset="2"/>
              <a:buChar char="Ø"/>
              <a:defRPr/>
            </a:pPr>
            <a:r>
              <a:rPr lang="en-US"/>
              <a:t>CASE: Chooses from a sequence of conditions, and evaluates a single expression</a:t>
            </a:r>
          </a:p>
          <a:p>
            <a:pPr marL="171450" indent="-171450">
              <a:buFont typeface="Wingdings" panose="05000000000000000000" pitchFamily="2" charset="2"/>
              <a:buChar char="Ø"/>
              <a:defRPr/>
            </a:pPr>
            <a:r>
              <a:rPr lang="en-US"/>
              <a:t>DECODE: The DECODE function is not specifically for handling null values, but it can be used in a similar way to the NVL function, as shown by the following example</a:t>
            </a:r>
          </a:p>
          <a:p>
            <a:pPr marL="171450" indent="-171450">
              <a:buFont typeface="Wingdings" panose="05000000000000000000" pitchFamily="2" charset="2"/>
              <a:buChar char="Ø"/>
              <a:defRPr/>
            </a:pPr>
            <a:r>
              <a:rPr lang="en-US"/>
              <a:t>Regular Expressions: Enables to implement complex match logic within database</a:t>
            </a:r>
          </a:p>
        </p:txBody>
      </p:sp>
      <p:sp>
        <p:nvSpPr>
          <p:cNvPr id="17" name="Rectangle 16">
            <a:extLst>
              <a:ext uri="{FF2B5EF4-FFF2-40B4-BE49-F238E27FC236}">
                <a16:creationId xmlns:a16="http://schemas.microsoft.com/office/drawing/2014/main" id="{46274AE3-CC89-4C80-A169-94CCA2439083}"/>
              </a:ext>
            </a:extLst>
          </p:cNvPr>
          <p:cNvSpPr/>
          <p:nvPr/>
        </p:nvSpPr>
        <p:spPr>
          <a:xfrm>
            <a:off x="524603" y="4088954"/>
            <a:ext cx="3209197" cy="523220"/>
          </a:xfrm>
          <a:prstGeom prst="rect">
            <a:avLst/>
          </a:prstGeom>
        </p:spPr>
        <p:txBody>
          <a:bodyPr wrap="square">
            <a:spAutoFit/>
          </a:bodyPr>
          <a:lstStyle/>
          <a:p>
            <a:r>
              <a:rPr lang="en-US" altLang="en-US" sz="1400">
                <a:latin typeface="Courier"/>
              </a:rPr>
              <a:t>Select </a:t>
            </a:r>
            <a:r>
              <a:rPr lang="en-US" altLang="en-US" sz="1400" err="1">
                <a:latin typeface="Courier"/>
              </a:rPr>
              <a:t>nvl</a:t>
            </a:r>
            <a:r>
              <a:rPr lang="en-US" altLang="en-US" sz="1400">
                <a:latin typeface="Courier"/>
              </a:rPr>
              <a:t>(COMMISSION_PCT,0)  FROM EMPLOYEES;</a:t>
            </a:r>
          </a:p>
        </p:txBody>
      </p:sp>
      <p:sp>
        <p:nvSpPr>
          <p:cNvPr id="18" name="Rectangle 17">
            <a:extLst>
              <a:ext uri="{FF2B5EF4-FFF2-40B4-BE49-F238E27FC236}">
                <a16:creationId xmlns:a16="http://schemas.microsoft.com/office/drawing/2014/main" id="{E277D1DC-3DF3-4FC6-88E0-168BA4171F59}"/>
              </a:ext>
            </a:extLst>
          </p:cNvPr>
          <p:cNvSpPr/>
          <p:nvPr/>
        </p:nvSpPr>
        <p:spPr>
          <a:xfrm>
            <a:off x="5836444" y="4088954"/>
            <a:ext cx="3390900" cy="523220"/>
          </a:xfrm>
          <a:prstGeom prst="rect">
            <a:avLst/>
          </a:prstGeom>
        </p:spPr>
        <p:txBody>
          <a:bodyPr wrap="square">
            <a:spAutoFit/>
          </a:bodyPr>
          <a:lstStyle/>
          <a:p>
            <a:r>
              <a:rPr lang="en-US" altLang="en-US" sz="1400">
                <a:latin typeface="Courier"/>
              </a:rPr>
              <a:t>select NVL2(DEPARTMENT_ID,0,1) FROM EMPLOYEES;</a:t>
            </a:r>
          </a:p>
        </p:txBody>
      </p:sp>
      <p:pic>
        <p:nvPicPr>
          <p:cNvPr id="19" name="Content Placeholder 5">
            <a:extLst>
              <a:ext uri="{FF2B5EF4-FFF2-40B4-BE49-F238E27FC236}">
                <a16:creationId xmlns:a16="http://schemas.microsoft.com/office/drawing/2014/main" id="{6F60B49E-5C52-4DC0-9A69-35EC6FF88A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009549" y="4827618"/>
            <a:ext cx="2600325" cy="1715183"/>
          </a:xfrm>
          <a:prstGeom prst="rect">
            <a:avLst/>
          </a:prstGeom>
        </p:spPr>
      </p:pic>
      <p:pic>
        <p:nvPicPr>
          <p:cNvPr id="20" name="Picture 19">
            <a:extLst>
              <a:ext uri="{FF2B5EF4-FFF2-40B4-BE49-F238E27FC236}">
                <a16:creationId xmlns:a16="http://schemas.microsoft.com/office/drawing/2014/main" id="{3B301DBF-6DBA-4F4F-B88A-88D59A228818}"/>
              </a:ext>
            </a:extLst>
          </p:cNvPr>
          <p:cNvPicPr>
            <a:picLocks noChangeAspect="1"/>
          </p:cNvPicPr>
          <p:nvPr/>
        </p:nvPicPr>
        <p:blipFill>
          <a:blip r:embed="rId5"/>
          <a:stretch>
            <a:fillRect/>
          </a:stretch>
        </p:blipFill>
        <p:spPr>
          <a:xfrm>
            <a:off x="619853" y="4840873"/>
            <a:ext cx="2143125" cy="1900193"/>
          </a:xfrm>
          <a:prstGeom prst="rect">
            <a:avLst/>
          </a:prstGeom>
        </p:spPr>
      </p:pic>
      <p:sp>
        <p:nvSpPr>
          <p:cNvPr id="21" name="Text Placeholder 5">
            <a:extLst>
              <a:ext uri="{FF2B5EF4-FFF2-40B4-BE49-F238E27FC236}">
                <a16:creationId xmlns:a16="http://schemas.microsoft.com/office/drawing/2014/main" id="{36752F1E-D7B7-4DB0-B831-1A1E60DCCF57}"/>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425250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A7BB662F-B7B6-4A42-A3F0-7E38E93799D5}"/>
              </a:ext>
            </a:extLst>
          </p:cNvPr>
          <p:cNvSpPr>
            <a:spLocks noGrp="1"/>
          </p:cNvSpPr>
          <p:nvPr>
            <p:ph type="title"/>
          </p:nvPr>
        </p:nvSpPr>
        <p:spPr>
          <a:xfrm>
            <a:off x="228600" y="219456"/>
            <a:ext cx="8391525" cy="692150"/>
          </a:xfrm>
        </p:spPr>
        <p:txBody>
          <a:bodyPr vert="horz" lIns="0" tIns="0" rIns="0" bIns="0" rtlCol="0" anchor="t" anchorCtr="0">
            <a:noAutofit/>
          </a:bodyPr>
          <a:lstStyle/>
          <a:p>
            <a:r>
              <a:rPr lang="en-US"/>
              <a:t>REGEXP_LIKE,REGEXP_REPLACE</a:t>
            </a:r>
          </a:p>
        </p:txBody>
      </p:sp>
      <p:sp>
        <p:nvSpPr>
          <p:cNvPr id="16" name="Content Placeholder 2">
            <a:extLst>
              <a:ext uri="{FF2B5EF4-FFF2-40B4-BE49-F238E27FC236}">
                <a16:creationId xmlns:a16="http://schemas.microsoft.com/office/drawing/2014/main" id="{05E1F944-D7AE-470F-A732-6ED605431F12}"/>
              </a:ext>
            </a:extLst>
          </p:cNvPr>
          <p:cNvSpPr txBox="1">
            <a:spLocks/>
          </p:cNvSpPr>
          <p:nvPr/>
        </p:nvSpPr>
        <p:spPr>
          <a:xfrm>
            <a:off x="274638" y="1109664"/>
            <a:ext cx="8504238" cy="1576386"/>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Ø"/>
              <a:defRPr/>
            </a:pPr>
            <a:r>
              <a:rPr lang="en-US" altLang="en-US"/>
              <a:t>REGEXP_LIKE is similar to the LIKE condition, except REGEXP_LIKE performs regular expression matching instead of the simple pattern matching performed by LIKE. This condition evaluates strings using characters as defined by the input character set</a:t>
            </a:r>
          </a:p>
          <a:p>
            <a:pPr marL="171450" indent="-171450">
              <a:buFont typeface="Wingdings" panose="05000000000000000000" pitchFamily="2" charset="2"/>
              <a:buChar char="Ø"/>
              <a:defRPr/>
            </a:pPr>
            <a:endParaRPr lang="en-US" altLang="en-US"/>
          </a:p>
          <a:p>
            <a:pPr marL="171450" indent="-171450">
              <a:buFont typeface="Wingdings" panose="05000000000000000000" pitchFamily="2" charset="2"/>
              <a:buChar char="Ø"/>
              <a:defRPr/>
            </a:pPr>
            <a:r>
              <a:rPr lang="en-US" altLang="en-US"/>
              <a:t>REGEXP_REPLACE extends the functionality of the REPLACE function by letting you search a string for a regular expression pattern</a:t>
            </a:r>
          </a:p>
        </p:txBody>
      </p:sp>
      <p:pic>
        <p:nvPicPr>
          <p:cNvPr id="17" name="Picture 5">
            <a:extLst>
              <a:ext uri="{FF2B5EF4-FFF2-40B4-BE49-F238E27FC236}">
                <a16:creationId xmlns:a16="http://schemas.microsoft.com/office/drawing/2014/main" id="{FFD6D5B8-4846-4B6C-8609-39D078D7CC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1900" y="2593807"/>
            <a:ext cx="401716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6">
            <a:extLst>
              <a:ext uri="{FF2B5EF4-FFF2-40B4-BE49-F238E27FC236}">
                <a16:creationId xmlns:a16="http://schemas.microsoft.com/office/drawing/2014/main" id="{54332799-6945-42AD-941D-C112D356FC32}"/>
              </a:ext>
            </a:extLst>
          </p:cNvPr>
          <p:cNvSpPr>
            <a:spLocks noChangeArrowheads="1"/>
          </p:cNvSpPr>
          <p:nvPr/>
        </p:nvSpPr>
        <p:spPr bwMode="auto">
          <a:xfrm>
            <a:off x="188913" y="2862262"/>
            <a:ext cx="4572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Courier"/>
                <a:cs typeface="+mn-cs"/>
              </a:rPr>
              <a:t>SELECT </a:t>
            </a:r>
            <a:r>
              <a:rPr lang="en-US" altLang="en-US" sz="1400" err="1">
                <a:latin typeface="Courier"/>
                <a:cs typeface="+mn-cs"/>
              </a:rPr>
              <a:t>first_name</a:t>
            </a:r>
            <a:r>
              <a:rPr lang="en-US" altLang="en-US" sz="1400">
                <a:latin typeface="Courier"/>
                <a:cs typeface="+mn-cs"/>
              </a:rPr>
              <a:t>, </a:t>
            </a:r>
            <a:r>
              <a:rPr lang="en-US" altLang="en-US" sz="1400" err="1">
                <a:latin typeface="Courier"/>
                <a:cs typeface="+mn-cs"/>
              </a:rPr>
              <a:t>last_name</a:t>
            </a:r>
            <a:endParaRPr lang="en-US" altLang="en-US" sz="1400">
              <a:latin typeface="Courier"/>
              <a:cs typeface="+mn-cs"/>
            </a:endParaRPr>
          </a:p>
          <a:p>
            <a:r>
              <a:rPr lang="en-US" altLang="en-US" sz="1400">
                <a:latin typeface="Courier"/>
                <a:cs typeface="+mn-cs"/>
              </a:rPr>
              <a:t>FROM emp WHERE REGEXP_LIKE (</a:t>
            </a:r>
            <a:r>
              <a:rPr lang="en-US" altLang="en-US" sz="1400" err="1">
                <a:latin typeface="Courier"/>
                <a:cs typeface="+mn-cs"/>
              </a:rPr>
              <a:t>first_name</a:t>
            </a:r>
            <a:r>
              <a:rPr lang="en-US" altLang="en-US" sz="1400">
                <a:latin typeface="Courier"/>
                <a:cs typeface="+mn-cs"/>
              </a:rPr>
              <a:t>, '^Ste(</a:t>
            </a:r>
            <a:r>
              <a:rPr lang="en-US" altLang="en-US" sz="1400" err="1">
                <a:latin typeface="Courier"/>
                <a:cs typeface="+mn-cs"/>
              </a:rPr>
              <a:t>v|ph</a:t>
            </a:r>
            <a:r>
              <a:rPr lang="en-US" altLang="en-US" sz="1400">
                <a:latin typeface="Courier"/>
                <a:cs typeface="+mn-cs"/>
              </a:rPr>
              <a:t>)</a:t>
            </a:r>
            <a:r>
              <a:rPr lang="en-US" altLang="en-US" sz="1400" err="1">
                <a:latin typeface="Courier"/>
                <a:cs typeface="+mn-cs"/>
              </a:rPr>
              <a:t>en</a:t>
            </a:r>
            <a:r>
              <a:rPr lang="en-US" altLang="en-US" sz="1400">
                <a:latin typeface="Courier"/>
                <a:cs typeface="+mn-cs"/>
              </a:rPr>
              <a:t>$');</a:t>
            </a:r>
          </a:p>
          <a:p>
            <a:endParaRPr lang="en-US" altLang="en-US" sz="1400"/>
          </a:p>
        </p:txBody>
      </p:sp>
      <p:sp>
        <p:nvSpPr>
          <p:cNvPr id="19" name="Rectangle 9">
            <a:extLst>
              <a:ext uri="{FF2B5EF4-FFF2-40B4-BE49-F238E27FC236}">
                <a16:creationId xmlns:a16="http://schemas.microsoft.com/office/drawing/2014/main" id="{07E2AFD7-AB8C-4449-8D35-0F8EA07EA439}"/>
              </a:ext>
            </a:extLst>
          </p:cNvPr>
          <p:cNvSpPr>
            <a:spLocks noChangeArrowheads="1"/>
          </p:cNvSpPr>
          <p:nvPr/>
        </p:nvSpPr>
        <p:spPr bwMode="auto">
          <a:xfrm>
            <a:off x="274638" y="4264193"/>
            <a:ext cx="83931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mn-lt"/>
                <a:cs typeface="+mn-cs"/>
              </a:rPr>
              <a:t>The following example examines country name. Oracle puts a space after each non-null character in the string.</a:t>
            </a:r>
          </a:p>
          <a:p>
            <a:endParaRPr lang="en-US" altLang="en-US" sz="1400"/>
          </a:p>
        </p:txBody>
      </p:sp>
      <p:sp>
        <p:nvSpPr>
          <p:cNvPr id="20" name="Rectangle 19">
            <a:extLst>
              <a:ext uri="{FF2B5EF4-FFF2-40B4-BE49-F238E27FC236}">
                <a16:creationId xmlns:a16="http://schemas.microsoft.com/office/drawing/2014/main" id="{86B4E9DF-6E14-47F7-9990-1C9736FF6333}"/>
              </a:ext>
            </a:extLst>
          </p:cNvPr>
          <p:cNvSpPr>
            <a:spLocks noChangeArrowheads="1"/>
          </p:cNvSpPr>
          <p:nvPr/>
        </p:nvSpPr>
        <p:spPr bwMode="auto">
          <a:xfrm>
            <a:off x="274638" y="5341411"/>
            <a:ext cx="87844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Courier"/>
                <a:cs typeface="+mn-cs"/>
              </a:rPr>
              <a:t>SELECT REGEXP_REPLACE(</a:t>
            </a:r>
            <a:r>
              <a:rPr lang="en-US" altLang="en-US" sz="1400" err="1">
                <a:latin typeface="Courier"/>
                <a:cs typeface="+mn-cs"/>
              </a:rPr>
              <a:t>country_name</a:t>
            </a:r>
            <a:r>
              <a:rPr lang="en-US" altLang="en-US" sz="1400">
                <a:latin typeface="Courier"/>
                <a:cs typeface="+mn-cs"/>
              </a:rPr>
              <a:t>, '(.)', '\1 ') "REGEXP_REPLACE"</a:t>
            </a:r>
          </a:p>
          <a:p>
            <a:r>
              <a:rPr lang="en-US" altLang="en-US" sz="1400">
                <a:latin typeface="Courier"/>
                <a:cs typeface="+mn-cs"/>
              </a:rPr>
              <a:t>  FROM countries;</a:t>
            </a:r>
          </a:p>
        </p:txBody>
      </p:sp>
      <p:sp>
        <p:nvSpPr>
          <p:cNvPr id="21" name="Text Placeholder 5">
            <a:extLst>
              <a:ext uri="{FF2B5EF4-FFF2-40B4-BE49-F238E27FC236}">
                <a16:creationId xmlns:a16="http://schemas.microsoft.com/office/drawing/2014/main" id="{DB032B1E-0ABB-41B3-BE04-24910FDAD4C6}"/>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773942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3AA91AF0-96DC-49BE-9608-55DD603B6B89}"/>
              </a:ext>
            </a:extLst>
          </p:cNvPr>
          <p:cNvSpPr>
            <a:spLocks noGrp="1"/>
          </p:cNvSpPr>
          <p:nvPr>
            <p:ph type="title"/>
          </p:nvPr>
        </p:nvSpPr>
        <p:spPr>
          <a:xfrm>
            <a:off x="228600" y="219456"/>
            <a:ext cx="8391525" cy="692150"/>
          </a:xfrm>
        </p:spPr>
        <p:txBody>
          <a:bodyPr vert="horz" lIns="0" tIns="0" rIns="0" bIns="0" rtlCol="0" anchor="t" anchorCtr="0">
            <a:noAutofit/>
          </a:bodyPr>
          <a:lstStyle/>
          <a:p>
            <a:r>
              <a:rPr lang="en-US"/>
              <a:t>DECODE and CASE</a:t>
            </a:r>
          </a:p>
        </p:txBody>
      </p:sp>
      <p:sp>
        <p:nvSpPr>
          <p:cNvPr id="16" name="Content Placeholder 2">
            <a:extLst>
              <a:ext uri="{FF2B5EF4-FFF2-40B4-BE49-F238E27FC236}">
                <a16:creationId xmlns:a16="http://schemas.microsoft.com/office/drawing/2014/main" id="{642B6FD4-647D-47B9-BAA0-17EF9AFE1540}"/>
              </a:ext>
            </a:extLst>
          </p:cNvPr>
          <p:cNvSpPr txBox="1">
            <a:spLocks/>
          </p:cNvSpPr>
          <p:nvPr/>
        </p:nvSpPr>
        <p:spPr>
          <a:xfrm>
            <a:off x="4391025" y="3191556"/>
            <a:ext cx="4495800" cy="3121166"/>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None/>
              <a:defRPr/>
            </a:pPr>
            <a:r>
              <a:rPr lang="en-US" sz="1400"/>
              <a:t>JOB			GRADE</a:t>
            </a:r>
          </a:p>
          <a:p>
            <a:pPr>
              <a:buFont typeface="Wingdings" panose="05000000000000000000" pitchFamily="2" charset="2"/>
              <a:buNone/>
              <a:defRPr/>
            </a:pPr>
            <a:r>
              <a:rPr lang="en-US" sz="1400"/>
              <a:t>AD_PRES			A</a:t>
            </a:r>
          </a:p>
          <a:p>
            <a:pPr>
              <a:buFont typeface="Wingdings" panose="05000000000000000000" pitchFamily="2" charset="2"/>
              <a:buNone/>
              <a:defRPr/>
            </a:pPr>
            <a:r>
              <a:rPr lang="en-US" sz="1400"/>
              <a:t>AD_VP			0</a:t>
            </a:r>
          </a:p>
          <a:p>
            <a:pPr>
              <a:buFont typeface="Wingdings" panose="05000000000000000000" pitchFamily="2" charset="2"/>
              <a:buNone/>
              <a:defRPr/>
            </a:pPr>
            <a:r>
              <a:rPr lang="en-US" sz="1400"/>
              <a:t>ST_MAN			B</a:t>
            </a:r>
          </a:p>
          <a:p>
            <a:pPr>
              <a:buFont typeface="Wingdings" panose="05000000000000000000" pitchFamily="2" charset="2"/>
              <a:buNone/>
              <a:defRPr/>
            </a:pPr>
            <a:r>
              <a:rPr lang="en-US" sz="1400"/>
              <a:t>IT_PROG			C</a:t>
            </a:r>
          </a:p>
          <a:p>
            <a:pPr>
              <a:buFont typeface="Wingdings" panose="05000000000000000000" pitchFamily="2" charset="2"/>
              <a:buNone/>
              <a:defRPr/>
            </a:pPr>
            <a:r>
              <a:rPr lang="en-US" sz="1400"/>
              <a:t>SA_REP			D</a:t>
            </a:r>
          </a:p>
          <a:p>
            <a:pPr>
              <a:buFont typeface="Wingdings" panose="05000000000000000000" pitchFamily="2" charset="2"/>
              <a:buNone/>
              <a:defRPr/>
            </a:pPr>
            <a:r>
              <a:rPr lang="en-US" sz="1400"/>
              <a:t>ST_CLERK		E </a:t>
            </a:r>
          </a:p>
          <a:p>
            <a:pPr>
              <a:buFont typeface="Wingdings" panose="05000000000000000000" pitchFamily="2" charset="2"/>
              <a:buNone/>
              <a:defRPr/>
            </a:pPr>
            <a:r>
              <a:rPr lang="en-US" sz="1800"/>
              <a:t>…</a:t>
            </a:r>
          </a:p>
          <a:p>
            <a:pPr>
              <a:defRPr/>
            </a:pPr>
            <a:r>
              <a:rPr lang="en-US" sz="1800"/>
              <a:t>…</a:t>
            </a:r>
          </a:p>
        </p:txBody>
      </p:sp>
      <p:pic>
        <p:nvPicPr>
          <p:cNvPr id="17" name="Picture 5">
            <a:extLst>
              <a:ext uri="{FF2B5EF4-FFF2-40B4-BE49-F238E27FC236}">
                <a16:creationId xmlns:a16="http://schemas.microsoft.com/office/drawing/2014/main" id="{77F9B5F2-97FD-4F20-8C40-8025D78491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34051" y="1577578"/>
            <a:ext cx="24003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6">
            <a:extLst>
              <a:ext uri="{FF2B5EF4-FFF2-40B4-BE49-F238E27FC236}">
                <a16:creationId xmlns:a16="http://schemas.microsoft.com/office/drawing/2014/main" id="{CDCA46CC-7633-4C29-B724-4C86FDF69F28}"/>
              </a:ext>
            </a:extLst>
          </p:cNvPr>
          <p:cNvSpPr>
            <a:spLocks noChangeArrowheads="1"/>
          </p:cNvSpPr>
          <p:nvPr/>
        </p:nvSpPr>
        <p:spPr bwMode="auto">
          <a:xfrm>
            <a:off x="376238" y="3174235"/>
            <a:ext cx="45720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defRPr/>
            </a:pPr>
            <a:r>
              <a:rPr lang="en-US" altLang="en-US" sz="1400" dirty="0">
                <a:latin typeface="Courier"/>
                <a:cs typeface="+mn-cs"/>
              </a:rPr>
              <a:t>select distinct JOB_ID,</a:t>
            </a:r>
          </a:p>
          <a:p>
            <a:pPr>
              <a:defRPr/>
            </a:pPr>
            <a:r>
              <a:rPr lang="en-US" altLang="en-US" sz="1400" dirty="0">
                <a:latin typeface="Courier"/>
                <a:cs typeface="+mn-cs"/>
              </a:rPr>
              <a:t>CASE JOB_ID</a:t>
            </a:r>
          </a:p>
          <a:p>
            <a:pPr>
              <a:defRPr/>
            </a:pPr>
            <a:r>
              <a:rPr lang="en-US" altLang="en-US" sz="1400" dirty="0">
                <a:latin typeface="Courier"/>
                <a:cs typeface="+mn-cs"/>
              </a:rPr>
              <a:t>when 'AD_PRES'</a:t>
            </a:r>
          </a:p>
          <a:p>
            <a:pPr>
              <a:defRPr/>
            </a:pPr>
            <a:r>
              <a:rPr lang="en-US" altLang="en-US" sz="1400" dirty="0">
                <a:latin typeface="Courier"/>
                <a:cs typeface="+mn-cs"/>
              </a:rPr>
              <a:t>THEN 'A'</a:t>
            </a:r>
          </a:p>
          <a:p>
            <a:pPr>
              <a:defRPr/>
            </a:pPr>
            <a:r>
              <a:rPr lang="en-US" altLang="en-US" sz="1400" dirty="0">
                <a:latin typeface="Courier"/>
                <a:cs typeface="+mn-cs"/>
              </a:rPr>
              <a:t>WHEN 'IT_PROG'</a:t>
            </a:r>
          </a:p>
          <a:p>
            <a:pPr>
              <a:defRPr/>
            </a:pPr>
            <a:r>
              <a:rPr lang="en-US" altLang="en-US" sz="1400" dirty="0">
                <a:latin typeface="Courier"/>
                <a:cs typeface="+mn-cs"/>
              </a:rPr>
              <a:t>THEN 'C'</a:t>
            </a:r>
          </a:p>
          <a:p>
            <a:pPr>
              <a:defRPr/>
            </a:pPr>
            <a:r>
              <a:rPr lang="en-US" altLang="en-US" sz="1400" dirty="0">
                <a:latin typeface="Courier"/>
                <a:cs typeface="+mn-cs"/>
              </a:rPr>
              <a:t>WHEN 'AD_VP'</a:t>
            </a:r>
          </a:p>
          <a:p>
            <a:pPr>
              <a:defRPr/>
            </a:pPr>
            <a:r>
              <a:rPr lang="en-US" altLang="en-US" sz="1400" dirty="0">
                <a:latin typeface="Courier"/>
                <a:cs typeface="+mn-cs"/>
              </a:rPr>
              <a:t>THEN 'B'</a:t>
            </a:r>
          </a:p>
          <a:p>
            <a:pPr>
              <a:defRPr/>
            </a:pPr>
            <a:r>
              <a:rPr lang="en-US" altLang="en-US" sz="1400" dirty="0">
                <a:latin typeface="Courier"/>
                <a:cs typeface="+mn-cs"/>
              </a:rPr>
              <a:t>ELSE NULL</a:t>
            </a:r>
          </a:p>
          <a:p>
            <a:pPr>
              <a:defRPr/>
            </a:pPr>
            <a:r>
              <a:rPr lang="en-US" altLang="en-US" sz="1400" dirty="0">
                <a:latin typeface="Courier"/>
                <a:cs typeface="+mn-cs"/>
              </a:rPr>
              <a:t>END AS GRADE</a:t>
            </a:r>
          </a:p>
          <a:p>
            <a:pPr>
              <a:defRPr/>
            </a:pPr>
            <a:r>
              <a:rPr lang="en-US" altLang="en-US" sz="1400" dirty="0">
                <a:latin typeface="Courier"/>
                <a:cs typeface="+mn-cs"/>
              </a:rPr>
              <a:t>from employees;</a:t>
            </a:r>
          </a:p>
        </p:txBody>
      </p:sp>
      <p:sp>
        <p:nvSpPr>
          <p:cNvPr id="19" name="Rectangle 18">
            <a:extLst>
              <a:ext uri="{FF2B5EF4-FFF2-40B4-BE49-F238E27FC236}">
                <a16:creationId xmlns:a16="http://schemas.microsoft.com/office/drawing/2014/main" id="{1DB06A77-348F-4A3C-88AC-4FC02CB04A40}"/>
              </a:ext>
            </a:extLst>
          </p:cNvPr>
          <p:cNvSpPr/>
          <p:nvPr/>
        </p:nvSpPr>
        <p:spPr>
          <a:xfrm>
            <a:off x="256381" y="1142910"/>
            <a:ext cx="5357813" cy="1169551"/>
          </a:xfrm>
          <a:prstGeom prst="rect">
            <a:avLst/>
          </a:prstGeom>
        </p:spPr>
        <p:txBody>
          <a:bodyPr wrap="square">
            <a:spAutoFit/>
          </a:bodyPr>
          <a:lstStyle/>
          <a:p>
            <a:pPr>
              <a:defRPr/>
            </a:pPr>
            <a:r>
              <a:rPr lang="en-US" sz="1400" dirty="0">
                <a:latin typeface="Courier"/>
              </a:rPr>
              <a:t>Select sum(salary),decode(TO_CHAR(HIRE_DATE,'YYYY'),'1999',1,0) as YEA  FROM EMPLOYEES</a:t>
            </a:r>
          </a:p>
          <a:p>
            <a:pPr>
              <a:defRPr/>
            </a:pPr>
            <a:r>
              <a:rPr lang="en-US" sz="1400" dirty="0">
                <a:latin typeface="Courier"/>
              </a:rPr>
              <a:t>group by (decode(TO_CHAR(HIRE_DATE,'YYYY'),'1999',1,0));</a:t>
            </a:r>
          </a:p>
        </p:txBody>
      </p:sp>
      <p:sp>
        <p:nvSpPr>
          <p:cNvPr id="20" name="Text Placeholder 5">
            <a:extLst>
              <a:ext uri="{FF2B5EF4-FFF2-40B4-BE49-F238E27FC236}">
                <a16:creationId xmlns:a16="http://schemas.microsoft.com/office/drawing/2014/main" id="{3AFD32A0-AC65-4D4D-BD79-44B24A9B83BD}"/>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59133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D8952CD9-43BE-4BEC-B261-C3AC15F5C14F}"/>
              </a:ext>
            </a:extLst>
          </p:cNvPr>
          <p:cNvSpPr>
            <a:spLocks noGrp="1"/>
          </p:cNvSpPr>
          <p:nvPr>
            <p:ph type="title"/>
          </p:nvPr>
        </p:nvSpPr>
        <p:spPr>
          <a:xfrm>
            <a:off x="228600" y="219456"/>
            <a:ext cx="8391525" cy="692150"/>
          </a:xfrm>
        </p:spPr>
        <p:txBody>
          <a:bodyPr vert="horz" lIns="0" tIns="0" rIns="0" bIns="0" rtlCol="0" anchor="t" anchorCtr="0">
            <a:noAutofit/>
          </a:bodyPr>
          <a:lstStyle/>
          <a:p>
            <a:r>
              <a:rPr lang="en-US"/>
              <a:t>Number Functions</a:t>
            </a:r>
          </a:p>
        </p:txBody>
      </p:sp>
      <p:sp>
        <p:nvSpPr>
          <p:cNvPr id="16" name="Content Placeholder 2">
            <a:extLst>
              <a:ext uri="{FF2B5EF4-FFF2-40B4-BE49-F238E27FC236}">
                <a16:creationId xmlns:a16="http://schemas.microsoft.com/office/drawing/2014/main" id="{E9AD16E3-F733-4257-8B2D-AB1E392787AE}"/>
              </a:ext>
            </a:extLst>
          </p:cNvPr>
          <p:cNvSpPr txBox="1">
            <a:spLocks/>
          </p:cNvSpPr>
          <p:nvPr/>
        </p:nvSpPr>
        <p:spPr>
          <a:xfrm>
            <a:off x="295275" y="1600201"/>
            <a:ext cx="4495800" cy="2333624"/>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v"/>
            </a:pPr>
            <a:r>
              <a:rPr lang="en-US" altLang="en-US"/>
              <a:t>ROUND: Returns n rounded to m places to the right of the decimal point</a:t>
            </a:r>
          </a:p>
          <a:p>
            <a:pPr marL="171450" indent="-171450">
              <a:buFont typeface="Wingdings" panose="05000000000000000000" pitchFamily="2" charset="2"/>
              <a:buChar char="v"/>
            </a:pPr>
            <a:endParaRPr lang="en-US" altLang="en-US"/>
          </a:p>
          <a:p>
            <a:pPr marL="171450" indent="-171450">
              <a:buFont typeface="Wingdings" panose="05000000000000000000" pitchFamily="2" charset="2"/>
              <a:buChar char="v"/>
            </a:pPr>
            <a:r>
              <a:rPr lang="en-US" altLang="en-US"/>
              <a:t>TRUNC: Returns n truncated to m decimal places, where m and n are numeric arguments</a:t>
            </a:r>
          </a:p>
          <a:p>
            <a:endParaRPr lang="en-US" altLang="en-US"/>
          </a:p>
          <a:p>
            <a:pPr marL="171450" indent="-171450">
              <a:buFont typeface="Wingdings" panose="05000000000000000000" pitchFamily="2" charset="2"/>
              <a:buChar char="v"/>
            </a:pPr>
            <a:r>
              <a:rPr lang="en-US" altLang="en-US"/>
              <a:t>MOD: Returns the remainder of m divided by n. Returns m if n is 0</a:t>
            </a:r>
          </a:p>
        </p:txBody>
      </p:sp>
      <p:sp>
        <p:nvSpPr>
          <p:cNvPr id="17" name="Rectangle 1">
            <a:extLst>
              <a:ext uri="{FF2B5EF4-FFF2-40B4-BE49-F238E27FC236}">
                <a16:creationId xmlns:a16="http://schemas.microsoft.com/office/drawing/2014/main" id="{A3B388AF-0191-4D42-91D9-9F565F19D0E9}"/>
              </a:ext>
            </a:extLst>
          </p:cNvPr>
          <p:cNvSpPr txBox="1">
            <a:spLocks noChangeArrowheads="1"/>
          </p:cNvSpPr>
          <p:nvPr/>
        </p:nvSpPr>
        <p:spPr>
          <a:xfrm>
            <a:off x="5210175" y="1479727"/>
            <a:ext cx="3295650" cy="915635"/>
          </a:xfrm>
          <a:prstGeom prst="rect">
            <a:avLst/>
          </a:prstGeom>
          <a:solidFill>
            <a:srgbClr val="FFFFFF"/>
          </a:solidFill>
          <a:extLst>
            <a:ext uri="{91240B29-F687-4F45-9708-019B960494DF}">
              <a14:hiddenLine xmlns:a14="http://schemas.microsoft.com/office/drawing/2010/main" w="12700" cap="flat" cmpd="sng">
                <a:solidFill>
                  <a:schemeClr val="tx1"/>
                </a:solidFill>
                <a:prstDash val="solid"/>
                <a:miter lim="800000"/>
                <a:headEnd/>
                <a:tailEnd/>
              </a14:hiddenLine>
            </a:ext>
          </a:extLst>
        </p:spPr>
        <p:txBody>
          <a:bodyPr lIns="90488" tIns="44450" rIns="90488" bIns="44450" anchor="ctr">
            <a:spAutoFit/>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Bef>
                <a:spcPct val="0"/>
              </a:spcBef>
              <a:buFontTx/>
              <a:buNone/>
            </a:pPr>
            <a:r>
              <a:rPr lang="en-US" altLang="en-US" sz="1000" b="1">
                <a:solidFill>
                  <a:srgbClr val="000000"/>
                </a:solidFill>
                <a:latin typeface="Courier"/>
              </a:rPr>
              <a:t>SLECT ROUND (54.339, 2) FROM DUAL;</a:t>
            </a:r>
            <a:r>
              <a:rPr lang="en-US" altLang="en-US" sz="1000">
                <a:solidFill>
                  <a:srgbClr val="000000"/>
                </a:solidFill>
                <a:latin typeface="Courier"/>
              </a:rPr>
              <a:t> </a:t>
            </a:r>
            <a:endParaRPr lang="en-US" altLang="en-US" sz="600"/>
          </a:p>
          <a:p>
            <a:pPr>
              <a:spcBef>
                <a:spcPct val="0"/>
              </a:spcBef>
              <a:buFontTx/>
              <a:buNone/>
            </a:pPr>
            <a:r>
              <a:rPr lang="en-US" altLang="en-US" u="sng">
                <a:solidFill>
                  <a:srgbClr val="000000"/>
                </a:solidFill>
                <a:latin typeface="Courier"/>
              </a:rPr>
              <a:t>Returns the following result</a:t>
            </a:r>
          </a:p>
          <a:p>
            <a:pPr>
              <a:spcBef>
                <a:spcPct val="0"/>
              </a:spcBef>
              <a:buFontTx/>
              <a:buNone/>
            </a:pPr>
            <a:r>
              <a:rPr lang="en-US" altLang="en-US" sz="1000">
                <a:solidFill>
                  <a:srgbClr val="000000"/>
                </a:solidFill>
                <a:latin typeface="Courier"/>
              </a:rPr>
              <a:t>ROUND(54.339 ------------ 54.34</a:t>
            </a:r>
            <a:r>
              <a:rPr lang="en-US" altLang="en-US" sz="600"/>
              <a:t> </a:t>
            </a:r>
            <a:endParaRPr lang="en-US" altLang="en-US" sz="1800"/>
          </a:p>
        </p:txBody>
      </p:sp>
      <p:sp>
        <p:nvSpPr>
          <p:cNvPr id="18" name="Rectangle 3">
            <a:extLst>
              <a:ext uri="{FF2B5EF4-FFF2-40B4-BE49-F238E27FC236}">
                <a16:creationId xmlns:a16="http://schemas.microsoft.com/office/drawing/2014/main" id="{C8735030-0D2D-4D0A-96B3-6DF671B7A4ED}"/>
              </a:ext>
            </a:extLst>
          </p:cNvPr>
          <p:cNvSpPr>
            <a:spLocks noChangeArrowheads="1"/>
          </p:cNvSpPr>
          <p:nvPr/>
        </p:nvSpPr>
        <p:spPr bwMode="auto">
          <a:xfrm>
            <a:off x="5210176" y="2923196"/>
            <a:ext cx="3476624" cy="85921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nchor="ct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000" b="1">
                <a:solidFill>
                  <a:srgbClr val="000000"/>
                </a:solidFill>
                <a:latin typeface="Courier"/>
              </a:rPr>
              <a:t>SELECT TRUNC(15.79,1) "Truncate" FROM DUAL;</a:t>
            </a:r>
            <a:r>
              <a:rPr lang="en-US" altLang="en-US" sz="1000">
                <a:solidFill>
                  <a:srgbClr val="000000"/>
                </a:solidFill>
                <a:latin typeface="Courier"/>
              </a:rPr>
              <a:t> </a:t>
            </a:r>
          </a:p>
          <a:p>
            <a:endParaRPr lang="en-US" altLang="en-US" sz="600"/>
          </a:p>
          <a:p>
            <a:r>
              <a:rPr lang="en-US" altLang="en-US" sz="1200" u="sng">
                <a:solidFill>
                  <a:srgbClr val="000000"/>
                </a:solidFill>
                <a:latin typeface="Courier"/>
              </a:rPr>
              <a:t>Returns the following result</a:t>
            </a:r>
          </a:p>
          <a:p>
            <a:endParaRPr lang="en-US" altLang="en-US" sz="1200" u="sng">
              <a:solidFill>
                <a:srgbClr val="000000"/>
              </a:solidFill>
              <a:latin typeface="Courier"/>
            </a:endParaRPr>
          </a:p>
          <a:p>
            <a:r>
              <a:rPr lang="en-US" altLang="en-US" sz="1000">
                <a:solidFill>
                  <a:srgbClr val="000000"/>
                </a:solidFill>
                <a:latin typeface="Courier"/>
              </a:rPr>
              <a:t>Truncate --------- 15.7</a:t>
            </a:r>
            <a:r>
              <a:rPr lang="en-US" altLang="en-US" sz="600"/>
              <a:t> </a:t>
            </a:r>
            <a:endParaRPr lang="en-US" altLang="en-US"/>
          </a:p>
        </p:txBody>
      </p:sp>
      <p:sp>
        <p:nvSpPr>
          <p:cNvPr id="19" name="Rectangle 4">
            <a:extLst>
              <a:ext uri="{FF2B5EF4-FFF2-40B4-BE49-F238E27FC236}">
                <a16:creationId xmlns:a16="http://schemas.microsoft.com/office/drawing/2014/main" id="{313F0A92-D616-4212-AAA7-55C3AD3D7B70}"/>
              </a:ext>
            </a:extLst>
          </p:cNvPr>
          <p:cNvSpPr>
            <a:spLocks noChangeArrowheads="1"/>
          </p:cNvSpPr>
          <p:nvPr/>
        </p:nvSpPr>
        <p:spPr bwMode="auto">
          <a:xfrm>
            <a:off x="5210175" y="4310240"/>
            <a:ext cx="3241675" cy="85921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000" b="1">
                <a:solidFill>
                  <a:srgbClr val="000000"/>
                </a:solidFill>
                <a:latin typeface="Courier"/>
              </a:rPr>
              <a:t>SELECT MOD (26,11) "ABLOMOV" FROM DUAL; </a:t>
            </a:r>
          </a:p>
          <a:p>
            <a:endParaRPr lang="en-US" altLang="en-US" sz="600"/>
          </a:p>
          <a:p>
            <a:r>
              <a:rPr lang="en-US" altLang="en-US" sz="1200" u="sng">
                <a:solidFill>
                  <a:srgbClr val="000000"/>
                </a:solidFill>
                <a:latin typeface="Courier"/>
              </a:rPr>
              <a:t>Returns the following result</a:t>
            </a:r>
          </a:p>
          <a:p>
            <a:endParaRPr lang="en-US" altLang="en-US" sz="1200" u="sng">
              <a:solidFill>
                <a:srgbClr val="000000"/>
              </a:solidFill>
              <a:latin typeface="Courier"/>
            </a:endParaRPr>
          </a:p>
          <a:p>
            <a:r>
              <a:rPr lang="en-US" altLang="en-US" sz="1000">
                <a:solidFill>
                  <a:srgbClr val="000000"/>
                </a:solidFill>
                <a:latin typeface="Courier"/>
              </a:rPr>
              <a:t>ABLOMOV --------- 4</a:t>
            </a:r>
            <a:r>
              <a:rPr lang="en-US" altLang="en-US" sz="600"/>
              <a:t> </a:t>
            </a:r>
            <a:endParaRPr lang="en-US" altLang="en-US"/>
          </a:p>
        </p:txBody>
      </p:sp>
      <p:sp>
        <p:nvSpPr>
          <p:cNvPr id="20" name="Text Placeholder 5">
            <a:extLst>
              <a:ext uri="{FF2B5EF4-FFF2-40B4-BE49-F238E27FC236}">
                <a16:creationId xmlns:a16="http://schemas.microsoft.com/office/drawing/2014/main" id="{67B31784-EEA4-4FAA-AD71-64539AC94948}"/>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686709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5327" y="2686923"/>
            <a:ext cx="3067973" cy="1532757"/>
          </a:xfrm>
        </p:spPr>
        <p:txBody>
          <a:bodyPr anchor="ctr"/>
          <a:lstStyle/>
          <a:p>
            <a:r>
              <a:rPr lang="en-US" altLang="en-US" sz="2000">
                <a:solidFill>
                  <a:schemeClr val="accent1"/>
                </a:solidFill>
                <a:latin typeface="+mj-lt"/>
              </a:rPr>
              <a:t>Restricting &amp; Sorting</a:t>
            </a:r>
            <a:endParaRPr lang="en-US" sz="2000">
              <a:solidFill>
                <a:schemeClr val="accent1"/>
              </a:solidFill>
              <a:latin typeface="+mj-lt"/>
            </a:endParaRPr>
          </a:p>
        </p:txBody>
      </p:sp>
      <p:pic>
        <p:nvPicPr>
          <p:cNvPr id="30" name="Picture Placeholder 29" descr="A picture containing object, bubble, person, dark&#10;&#10;Description automatically generated">
            <a:extLst>
              <a:ext uri="{FF2B5EF4-FFF2-40B4-BE49-F238E27FC236}">
                <a16:creationId xmlns:a16="http://schemas.microsoft.com/office/drawing/2014/main" id="{E4BBAEE7-341C-4FC2-A356-95E3036227FE}"/>
              </a:ext>
            </a:extLst>
          </p:cNvPr>
          <p:cNvPicPr>
            <a:picLocks noGrp="1" noChangeAspect="1"/>
          </p:cNvPicPr>
          <p:nvPr>
            <p:ph type="pic" sz="quarter" idx="11"/>
          </p:nvPr>
        </p:nvPicPr>
        <p:blipFill>
          <a:blip r:embed="rId3"/>
          <a:srcRect l="15" r="15"/>
          <a:stretch>
            <a:fillRect/>
          </a:stretch>
        </p:blipFill>
        <p:spPr>
          <a:xfrm>
            <a:off x="3698659" y="433230"/>
            <a:ext cx="6040144" cy="6040144"/>
          </a:xfrm>
        </p:spPr>
      </p:pic>
      <p:grpSp>
        <p:nvGrpSpPr>
          <p:cNvPr id="8" name="Group 7">
            <a:extLst>
              <a:ext uri="{FF2B5EF4-FFF2-40B4-BE49-F238E27FC236}">
                <a16:creationId xmlns:a16="http://schemas.microsoft.com/office/drawing/2014/main" id="{95F75F10-EAD9-4E8D-92D5-46A0833D497B}"/>
              </a:ext>
            </a:extLst>
          </p:cNvPr>
          <p:cNvGrpSpPr/>
          <p:nvPr/>
        </p:nvGrpSpPr>
        <p:grpSpPr>
          <a:xfrm>
            <a:off x="10306975" y="1748820"/>
            <a:ext cx="1669746" cy="3199651"/>
            <a:chOff x="10209320" y="2301960"/>
            <a:chExt cx="1829544" cy="2288099"/>
          </a:xfrm>
        </p:grpSpPr>
        <p:sp>
          <p:nvSpPr>
            <p:cNvPr id="9" name="Text Placeholder 5">
              <a:extLst>
                <a:ext uri="{FF2B5EF4-FFF2-40B4-BE49-F238E27FC236}">
                  <a16:creationId xmlns:a16="http://schemas.microsoft.com/office/drawing/2014/main" id="{EA657574-584A-4A7B-AC7A-C22FED317AD1}"/>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Restricting &amp; Sorting</a:t>
              </a:r>
              <a:endParaRPr lang="en-US" sz="1000" b="1">
                <a:solidFill>
                  <a:schemeClr val="accent1"/>
                </a:solidFill>
              </a:endParaRPr>
            </a:p>
          </p:txBody>
        </p:sp>
        <p:sp>
          <p:nvSpPr>
            <p:cNvPr id="10" name="Text Placeholder 5">
              <a:extLst>
                <a:ext uri="{FF2B5EF4-FFF2-40B4-BE49-F238E27FC236}">
                  <a16:creationId xmlns:a16="http://schemas.microsoft.com/office/drawing/2014/main" id="{6EF1F14C-D165-4821-BAFD-16F771763F47}"/>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11" name="Text Placeholder 5">
              <a:extLst>
                <a:ext uri="{FF2B5EF4-FFF2-40B4-BE49-F238E27FC236}">
                  <a16:creationId xmlns:a16="http://schemas.microsoft.com/office/drawing/2014/main" id="{A0FCA968-404F-4C98-97EF-1BCB53ECDD53}"/>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12" name="Text Placeholder 5">
              <a:extLst>
                <a:ext uri="{FF2B5EF4-FFF2-40B4-BE49-F238E27FC236}">
                  <a16:creationId xmlns:a16="http://schemas.microsoft.com/office/drawing/2014/main" id="{87D13586-B67F-4AFB-A7A3-257CDD52C4C7}"/>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13" name="Text Placeholder 5">
              <a:extLst>
                <a:ext uri="{FF2B5EF4-FFF2-40B4-BE49-F238E27FC236}">
                  <a16:creationId xmlns:a16="http://schemas.microsoft.com/office/drawing/2014/main" id="{AF893605-EC8E-4B01-9A6B-90E3645C86E5}"/>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14" name="Text Placeholder 5">
              <a:extLst>
                <a:ext uri="{FF2B5EF4-FFF2-40B4-BE49-F238E27FC236}">
                  <a16:creationId xmlns:a16="http://schemas.microsoft.com/office/drawing/2014/main" id="{A904E6A3-5287-4590-B7C2-5E81C773DAAF}"/>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15" name="Text Placeholder 5">
              <a:extLst>
                <a:ext uri="{FF2B5EF4-FFF2-40B4-BE49-F238E27FC236}">
                  <a16:creationId xmlns:a16="http://schemas.microsoft.com/office/drawing/2014/main" id="{DA783329-0E5C-48DE-996A-3D7EE681E3BF}"/>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16" name="Text Placeholder 5">
              <a:extLst>
                <a:ext uri="{FF2B5EF4-FFF2-40B4-BE49-F238E27FC236}">
                  <a16:creationId xmlns:a16="http://schemas.microsoft.com/office/drawing/2014/main" id="{D61801F9-DEC0-409B-B0E6-25B0E9C26678}"/>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18" name="Text Placeholder 5">
              <a:extLst>
                <a:ext uri="{FF2B5EF4-FFF2-40B4-BE49-F238E27FC236}">
                  <a16:creationId xmlns:a16="http://schemas.microsoft.com/office/drawing/2014/main" id="{0DF59D29-B3E0-438B-9A84-358630DB863E}"/>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9" name="Picture 18">
            <a:extLst>
              <a:ext uri="{FF2B5EF4-FFF2-40B4-BE49-F238E27FC236}">
                <a16:creationId xmlns:a16="http://schemas.microsoft.com/office/drawing/2014/main" id="{036D9D5A-793D-4AB1-B726-71A66C7AE686}"/>
              </a:ext>
            </a:extLst>
          </p:cNvPr>
          <p:cNvPicPr>
            <a:picLocks noChangeAspect="1"/>
          </p:cNvPicPr>
          <p:nvPr/>
        </p:nvPicPr>
        <p:blipFill>
          <a:blip r:embed="rId4"/>
          <a:stretch>
            <a:fillRect/>
          </a:stretch>
        </p:blipFill>
        <p:spPr>
          <a:xfrm>
            <a:off x="11620870" y="319596"/>
            <a:ext cx="463953" cy="514364"/>
          </a:xfrm>
          <a:prstGeom prst="rect">
            <a:avLst/>
          </a:prstGeom>
        </p:spPr>
      </p:pic>
      <p:sp>
        <p:nvSpPr>
          <p:cNvPr id="36" name="Text Placeholder 5">
            <a:extLst>
              <a:ext uri="{FF2B5EF4-FFF2-40B4-BE49-F238E27FC236}">
                <a16:creationId xmlns:a16="http://schemas.microsoft.com/office/drawing/2014/main" id="{3654EBD9-4D9D-44DF-A0DB-93AF69CEE773}"/>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468719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A6D3E841-E3B6-4D3C-9B17-541E9CA33228}"/>
              </a:ext>
            </a:extLst>
          </p:cNvPr>
          <p:cNvSpPr>
            <a:spLocks noGrp="1"/>
          </p:cNvSpPr>
          <p:nvPr>
            <p:ph type="title"/>
          </p:nvPr>
        </p:nvSpPr>
        <p:spPr>
          <a:xfrm>
            <a:off x="228600" y="219456"/>
            <a:ext cx="8391525" cy="692150"/>
          </a:xfrm>
        </p:spPr>
        <p:txBody>
          <a:bodyPr vert="horz" lIns="0" tIns="0" rIns="0" bIns="0" rtlCol="0" anchor="t" anchorCtr="0">
            <a:noAutofit/>
          </a:bodyPr>
          <a:lstStyle/>
          <a:p>
            <a:r>
              <a:rPr lang="en-US"/>
              <a:t>Conversion Functions</a:t>
            </a:r>
          </a:p>
        </p:txBody>
      </p:sp>
      <p:sp>
        <p:nvSpPr>
          <p:cNvPr id="16" name="Content Placeholder 2">
            <a:extLst>
              <a:ext uri="{FF2B5EF4-FFF2-40B4-BE49-F238E27FC236}">
                <a16:creationId xmlns:a16="http://schemas.microsoft.com/office/drawing/2014/main" id="{0E1F2CFA-742A-42D5-A9F2-A479192ECC0F}"/>
              </a:ext>
            </a:extLst>
          </p:cNvPr>
          <p:cNvSpPr txBox="1">
            <a:spLocks/>
          </p:cNvSpPr>
          <p:nvPr/>
        </p:nvSpPr>
        <p:spPr>
          <a:xfrm>
            <a:off x="176213" y="1009650"/>
            <a:ext cx="8682037" cy="1924050"/>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Ø"/>
              <a:defRPr/>
            </a:pPr>
            <a:r>
              <a:rPr lang="en-US"/>
              <a:t>TO_CHAR (number | date [ , ‘fmt’] ) Converts a number or a date value to a VARCHAR2 character string with format model fmt</a:t>
            </a:r>
          </a:p>
          <a:p>
            <a:pPr>
              <a:defRPr/>
            </a:pPr>
            <a:endParaRPr lang="en-US"/>
          </a:p>
          <a:p>
            <a:pPr marL="171450" indent="-171450">
              <a:buFont typeface="Wingdings" panose="05000000000000000000" pitchFamily="2" charset="2"/>
              <a:buChar char="Ø"/>
              <a:defRPr/>
            </a:pPr>
            <a:r>
              <a:rPr lang="en-US"/>
              <a:t>TO_NUMBER (char [ , ‘fmt’ ] ) Converts a character string containing digits to a number with the optional format model fmt</a:t>
            </a:r>
          </a:p>
          <a:p>
            <a:pPr marL="171450" indent="-171450">
              <a:buFont typeface="Wingdings" panose="05000000000000000000" pitchFamily="2" charset="2"/>
              <a:buChar char="Ø"/>
              <a:defRPr/>
            </a:pPr>
            <a:r>
              <a:rPr lang="en-US"/>
              <a:t>TO_DATE (char [ , ‘fmt’ ] ) Converts a character string representing a date to a date value according to the fmt specified (If fmt is omitted, format is DD-MON-RR )</a:t>
            </a:r>
          </a:p>
          <a:p>
            <a:pPr>
              <a:defRPr/>
            </a:pPr>
            <a:endParaRPr lang="en-US"/>
          </a:p>
        </p:txBody>
      </p:sp>
      <p:sp>
        <p:nvSpPr>
          <p:cNvPr id="17" name="Rectangle 16">
            <a:extLst>
              <a:ext uri="{FF2B5EF4-FFF2-40B4-BE49-F238E27FC236}">
                <a16:creationId xmlns:a16="http://schemas.microsoft.com/office/drawing/2014/main" id="{7E399459-618B-415F-82B0-3E68214AEE64}"/>
              </a:ext>
            </a:extLst>
          </p:cNvPr>
          <p:cNvSpPr/>
          <p:nvPr/>
        </p:nvSpPr>
        <p:spPr>
          <a:xfrm>
            <a:off x="346471" y="5773316"/>
            <a:ext cx="7811294" cy="523220"/>
          </a:xfrm>
          <a:prstGeom prst="rect">
            <a:avLst/>
          </a:prstGeom>
        </p:spPr>
        <p:txBody>
          <a:bodyPr wrap="square">
            <a:spAutoFit/>
          </a:bodyPr>
          <a:lstStyle/>
          <a:p>
            <a:pPr>
              <a:defRPr/>
            </a:pPr>
            <a:r>
              <a:rPr lang="en-US" sz="1400" dirty="0">
                <a:latin typeface="Courier"/>
              </a:rPr>
              <a:t>SELECT LAST_NAME, HIRE_DATE FROM EMPLOYEES WHERE TO_NUMBER(TO_CHAR(HIRE_DATE,'DD')) &lt; 16;</a:t>
            </a:r>
          </a:p>
        </p:txBody>
      </p:sp>
      <p:sp>
        <p:nvSpPr>
          <p:cNvPr id="18" name="Rectangle 17">
            <a:extLst>
              <a:ext uri="{FF2B5EF4-FFF2-40B4-BE49-F238E27FC236}">
                <a16:creationId xmlns:a16="http://schemas.microsoft.com/office/drawing/2014/main" id="{76467994-31A6-47D4-8738-2EEA0DA5FC98}"/>
              </a:ext>
            </a:extLst>
          </p:cNvPr>
          <p:cNvSpPr/>
          <p:nvPr/>
        </p:nvSpPr>
        <p:spPr>
          <a:xfrm>
            <a:off x="337541" y="3693550"/>
            <a:ext cx="8359379" cy="738664"/>
          </a:xfrm>
          <a:prstGeom prst="rect">
            <a:avLst/>
          </a:prstGeom>
        </p:spPr>
        <p:txBody>
          <a:bodyPr wrap="square">
            <a:spAutoFit/>
          </a:bodyPr>
          <a:lstStyle/>
          <a:p>
            <a:pPr>
              <a:defRPr/>
            </a:pPr>
            <a:r>
              <a:rPr lang="en-US" sz="1400" dirty="0">
                <a:latin typeface="Courier"/>
              </a:rPr>
              <a:t>SELECT LAST_NAME, HIRE_DATE</a:t>
            </a:r>
          </a:p>
          <a:p>
            <a:pPr>
              <a:defRPr/>
            </a:pPr>
            <a:r>
              <a:rPr lang="en-US" sz="1400" dirty="0">
                <a:latin typeface="Courier"/>
              </a:rPr>
              <a:t>FROM </a:t>
            </a:r>
            <a:r>
              <a:rPr lang="en-US" sz="1400" dirty="0" err="1">
                <a:latin typeface="Courier"/>
              </a:rPr>
              <a:t>empLOYEES</a:t>
            </a:r>
            <a:endParaRPr lang="en-US" sz="1400" dirty="0">
              <a:latin typeface="Courier"/>
            </a:endParaRPr>
          </a:p>
          <a:p>
            <a:pPr>
              <a:defRPr/>
            </a:pPr>
            <a:r>
              <a:rPr lang="en-US" sz="1400" dirty="0">
                <a:latin typeface="Courier"/>
              </a:rPr>
              <a:t>WHERE </a:t>
            </a:r>
            <a:r>
              <a:rPr lang="en-US" sz="1400" dirty="0" err="1">
                <a:latin typeface="Courier"/>
              </a:rPr>
              <a:t>hire_date</a:t>
            </a:r>
            <a:r>
              <a:rPr lang="en-US" sz="1400" dirty="0">
                <a:latin typeface="Courier"/>
              </a:rPr>
              <a:t> = TO_DATE ( 'JUNE 17, 1987', 'Month dd, YYYY');</a:t>
            </a:r>
          </a:p>
        </p:txBody>
      </p:sp>
      <p:sp>
        <p:nvSpPr>
          <p:cNvPr id="19" name="Text Placeholder 5">
            <a:extLst>
              <a:ext uri="{FF2B5EF4-FFF2-40B4-BE49-F238E27FC236}">
                <a16:creationId xmlns:a16="http://schemas.microsoft.com/office/drawing/2014/main" id="{6DB67604-18FA-4AAE-B55C-51F524B1B2DA}"/>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
        <p:nvSpPr>
          <p:cNvPr id="20" name="Rectangle 19">
            <a:extLst>
              <a:ext uri="{FF2B5EF4-FFF2-40B4-BE49-F238E27FC236}">
                <a16:creationId xmlns:a16="http://schemas.microsoft.com/office/drawing/2014/main" id="{81A317D9-394E-47B5-B361-B55C267E2F12}"/>
              </a:ext>
            </a:extLst>
          </p:cNvPr>
          <p:cNvSpPr/>
          <p:nvPr/>
        </p:nvSpPr>
        <p:spPr>
          <a:xfrm>
            <a:off x="337541" y="4917541"/>
            <a:ext cx="7811294" cy="523220"/>
          </a:xfrm>
          <a:prstGeom prst="rect">
            <a:avLst/>
          </a:prstGeom>
        </p:spPr>
        <p:txBody>
          <a:bodyPr wrap="square">
            <a:spAutoFit/>
          </a:bodyPr>
          <a:lstStyle/>
          <a:p>
            <a:pPr>
              <a:defRPr/>
            </a:pPr>
            <a:r>
              <a:rPr lang="en-US" sz="1400" dirty="0">
                <a:latin typeface="Courier"/>
              </a:rPr>
              <a:t>select * from employees where </a:t>
            </a:r>
            <a:r>
              <a:rPr lang="en-US" sz="1400" dirty="0" err="1">
                <a:latin typeface="Courier"/>
              </a:rPr>
              <a:t>to_number</a:t>
            </a:r>
            <a:r>
              <a:rPr lang="en-US" sz="1400" dirty="0">
                <a:latin typeface="Courier"/>
              </a:rPr>
              <a:t>(</a:t>
            </a:r>
            <a:r>
              <a:rPr lang="en-US" sz="1400" dirty="0" err="1">
                <a:latin typeface="Courier"/>
              </a:rPr>
              <a:t>to_char</a:t>
            </a:r>
            <a:r>
              <a:rPr lang="en-US" sz="1400" dirty="0">
                <a:latin typeface="Courier"/>
              </a:rPr>
              <a:t>(</a:t>
            </a:r>
            <a:r>
              <a:rPr lang="en-US" sz="1400" dirty="0" err="1">
                <a:latin typeface="Courier"/>
              </a:rPr>
              <a:t>hire_date,'YYYY</a:t>
            </a:r>
            <a:r>
              <a:rPr lang="en-US" sz="1400" dirty="0">
                <a:latin typeface="Courier"/>
              </a:rPr>
              <a:t>'))&lt;1998;</a:t>
            </a:r>
          </a:p>
        </p:txBody>
      </p:sp>
    </p:spTree>
    <p:extLst>
      <p:ext uri="{BB962C8B-B14F-4D97-AF65-F5344CB8AC3E}">
        <p14:creationId xmlns:p14="http://schemas.microsoft.com/office/powerpoint/2010/main" val="3749748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5D521E00-D255-486C-A15D-441CB7C8345F}"/>
              </a:ext>
            </a:extLst>
          </p:cNvPr>
          <p:cNvSpPr>
            <a:spLocks noGrp="1"/>
          </p:cNvSpPr>
          <p:nvPr>
            <p:ph type="title"/>
          </p:nvPr>
        </p:nvSpPr>
        <p:spPr>
          <a:xfrm>
            <a:off x="228600" y="219456"/>
            <a:ext cx="8391525" cy="692150"/>
          </a:xfrm>
        </p:spPr>
        <p:txBody>
          <a:bodyPr vert="horz" lIns="0" tIns="0" rIns="0" bIns="0" rtlCol="0" anchor="t" anchorCtr="0">
            <a:noAutofit/>
          </a:bodyPr>
          <a:lstStyle/>
          <a:p>
            <a:r>
              <a:rPr lang="en-US"/>
              <a:t>Date Formats</a:t>
            </a:r>
          </a:p>
        </p:txBody>
      </p:sp>
      <p:graphicFrame>
        <p:nvGraphicFramePr>
          <p:cNvPr id="16" name="Content Placeholder 6">
            <a:extLst>
              <a:ext uri="{FF2B5EF4-FFF2-40B4-BE49-F238E27FC236}">
                <a16:creationId xmlns:a16="http://schemas.microsoft.com/office/drawing/2014/main" id="{0958EF19-C459-4CF7-BF90-9ECEF18EA354}"/>
              </a:ext>
            </a:extLst>
          </p:cNvPr>
          <p:cNvGraphicFramePr>
            <a:graphicFrameLocks/>
          </p:cNvGraphicFramePr>
          <p:nvPr>
            <p:extLst>
              <p:ext uri="{D42A27DB-BD31-4B8C-83A1-F6EECF244321}">
                <p14:modId xmlns:p14="http://schemas.microsoft.com/office/powerpoint/2010/main" val="3013088257"/>
              </p:ext>
            </p:extLst>
          </p:nvPr>
        </p:nvGraphicFramePr>
        <p:xfrm>
          <a:off x="823911" y="1131888"/>
          <a:ext cx="6929438" cy="5146200"/>
        </p:xfrm>
        <a:graphic>
          <a:graphicData uri="http://schemas.openxmlformats.org/drawingml/2006/table">
            <a:tbl>
              <a:tblPr firstRow="1" bandRow="1">
                <a:tableStyleId>{5C22544A-7EE6-4342-B048-85BDC9FD1C3A}</a:tableStyleId>
              </a:tblPr>
              <a:tblGrid>
                <a:gridCol w="1452564">
                  <a:extLst>
                    <a:ext uri="{9D8B030D-6E8A-4147-A177-3AD203B41FA5}">
                      <a16:colId xmlns:a16="http://schemas.microsoft.com/office/drawing/2014/main" val="20000"/>
                    </a:ext>
                  </a:extLst>
                </a:gridCol>
                <a:gridCol w="5476874">
                  <a:extLst>
                    <a:ext uri="{9D8B030D-6E8A-4147-A177-3AD203B41FA5}">
                      <a16:colId xmlns:a16="http://schemas.microsoft.com/office/drawing/2014/main" val="20001"/>
                    </a:ext>
                  </a:extLst>
                </a:gridCol>
              </a:tblGrid>
              <a:tr h="466140">
                <a:tc>
                  <a:txBody>
                    <a:bodyPr/>
                    <a:lstStyle/>
                    <a:p>
                      <a:r>
                        <a:rPr lang="en-GB" sz="1200" b="0">
                          <a:solidFill>
                            <a:schemeClr val="accent1"/>
                          </a:solidFill>
                        </a:rPr>
                        <a:t>Element</a:t>
                      </a:r>
                    </a:p>
                  </a:txBody>
                  <a:tcPr marL="91320" marR="91320" marT="90000" marB="90000" anchor="ct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200" b="0">
                          <a:solidFill>
                            <a:schemeClr val="accent1"/>
                          </a:solidFill>
                        </a:rPr>
                        <a:t>Description</a:t>
                      </a:r>
                    </a:p>
                  </a:txBody>
                  <a:tcPr marL="91320" marR="91320" marT="90000" marB="90000" anchor="ct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66140">
                <a:tc>
                  <a:txBody>
                    <a:bodyPr/>
                    <a:lstStyle/>
                    <a:p>
                      <a:r>
                        <a:rPr lang="en-GB" sz="1000">
                          <a:solidFill>
                            <a:schemeClr val="tx1"/>
                          </a:solidFill>
                        </a:rPr>
                        <a:t>SCC or CC</a:t>
                      </a: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a:solidFill>
                            <a:schemeClr val="tx1"/>
                          </a:solidFill>
                        </a:rPr>
                        <a:t>Century; server prefixes</a:t>
                      </a:r>
                      <a:r>
                        <a:rPr lang="en-GB" sz="1000" baseline="0">
                          <a:solidFill>
                            <a:schemeClr val="tx1"/>
                          </a:solidFill>
                        </a:rPr>
                        <a:t> B.C. date with -</a:t>
                      </a:r>
                      <a:endParaRPr lang="en-GB" sz="1000">
                        <a:solidFill>
                          <a:schemeClr val="tx1"/>
                        </a:solidFill>
                      </a:endParaRP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66140">
                <a:tc>
                  <a:txBody>
                    <a:bodyPr/>
                    <a:lstStyle/>
                    <a:p>
                      <a:r>
                        <a:rPr lang="en-GB" sz="1000">
                          <a:solidFill>
                            <a:schemeClr val="tx1"/>
                          </a:solidFill>
                        </a:rPr>
                        <a:t>Years</a:t>
                      </a:r>
                      <a:r>
                        <a:rPr lang="en-GB" sz="1000" baseline="0">
                          <a:solidFill>
                            <a:schemeClr val="tx1"/>
                          </a:solidFill>
                        </a:rPr>
                        <a:t> in dates YYYY or SYYY</a:t>
                      </a:r>
                      <a:endParaRPr lang="en-GB" sz="1000">
                        <a:solidFill>
                          <a:schemeClr val="tx1"/>
                        </a:solidFill>
                      </a:endParaRP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a:solidFill>
                            <a:schemeClr val="tx1"/>
                          </a:solidFill>
                        </a:rPr>
                        <a:t>Year; server</a:t>
                      </a:r>
                      <a:r>
                        <a:rPr lang="en-GB" sz="1000" baseline="0">
                          <a:solidFill>
                            <a:schemeClr val="tx1"/>
                          </a:solidFill>
                        </a:rPr>
                        <a:t> prefixes B.C. date with -</a:t>
                      </a:r>
                      <a:endParaRPr lang="en-GB" sz="1000">
                        <a:solidFill>
                          <a:schemeClr val="tx1"/>
                        </a:solidFill>
                      </a:endParaRP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6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a:solidFill>
                            <a:schemeClr val="tx1"/>
                          </a:solidFill>
                        </a:rPr>
                        <a:t>YYY</a:t>
                      </a:r>
                      <a:r>
                        <a:rPr lang="en-GB" sz="1000" baseline="0">
                          <a:solidFill>
                            <a:schemeClr val="tx1"/>
                          </a:solidFill>
                        </a:rPr>
                        <a:t> or YY or Y</a:t>
                      </a:r>
                      <a:endParaRPr lang="en-GB" sz="1000">
                        <a:solidFill>
                          <a:schemeClr val="tx1"/>
                        </a:solidFill>
                      </a:endParaRP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a:solidFill>
                            <a:schemeClr val="tx1"/>
                          </a:solidFill>
                        </a:rPr>
                        <a:t>Last</a:t>
                      </a:r>
                      <a:r>
                        <a:rPr lang="en-GB" sz="1000" baseline="0">
                          <a:solidFill>
                            <a:schemeClr val="tx1"/>
                          </a:solidFill>
                        </a:rPr>
                        <a:t> three, two or one digits of the year</a:t>
                      </a:r>
                      <a:endParaRPr lang="en-GB" sz="1000">
                        <a:solidFill>
                          <a:schemeClr val="tx1"/>
                        </a:solidFill>
                      </a:endParaRP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66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a:solidFill>
                            <a:schemeClr val="tx1"/>
                          </a:solidFill>
                        </a:rPr>
                        <a:t>SYEAR or YEAR</a:t>
                      </a: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a:solidFill>
                            <a:schemeClr val="tx1"/>
                          </a:solidFill>
                        </a:rPr>
                        <a:t>Year spelled out; server prefixes B.C. date with -</a:t>
                      </a: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66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a:solidFill>
                            <a:schemeClr val="tx1"/>
                          </a:solidFill>
                        </a:rPr>
                        <a:t>BC or AD</a:t>
                      </a: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a:solidFill>
                            <a:schemeClr val="tx1"/>
                          </a:solidFill>
                        </a:rPr>
                        <a:t>B.C./A.D.</a:t>
                      </a:r>
                      <a:r>
                        <a:rPr lang="en-GB" sz="1000" baseline="0">
                          <a:solidFill>
                            <a:schemeClr val="tx1"/>
                          </a:solidFill>
                        </a:rPr>
                        <a:t> indicator</a:t>
                      </a:r>
                      <a:endParaRPr lang="en-GB" sz="1000">
                        <a:solidFill>
                          <a:schemeClr val="tx1"/>
                        </a:solidFill>
                      </a:endParaRP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66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a:solidFill>
                            <a:schemeClr val="tx1"/>
                          </a:solidFill>
                        </a:rPr>
                        <a:t>Q</a:t>
                      </a: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a:solidFill>
                            <a:schemeClr val="tx1"/>
                          </a:solidFill>
                        </a:rPr>
                        <a:t>Quarter of year</a:t>
                      </a: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61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00">
                          <a:solidFill>
                            <a:schemeClr val="tx1"/>
                          </a:solidFill>
                        </a:rPr>
                        <a:t>MM</a:t>
                      </a: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a:solidFill>
                            <a:schemeClr val="tx1"/>
                          </a:solidFill>
                        </a:rPr>
                        <a:t>Month: two-digit value</a:t>
                      </a:r>
                    </a:p>
                  </a:txBody>
                  <a:tcPr marL="91320" marR="91320" marT="90000" marB="90000" anchor="ctr">
                    <a:lnL w="12700" cmpd="sng">
                      <a:noFill/>
                    </a:lnL>
                    <a:lnR w="12700" cmpd="sng">
                      <a:noFill/>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66140">
                <a:tc>
                  <a:txBody>
                    <a:bodyPr/>
                    <a:lstStyle/>
                    <a:p>
                      <a:r>
                        <a:rPr lang="en-GB" sz="1000">
                          <a:solidFill>
                            <a:schemeClr val="tx1"/>
                          </a:solidFill>
                        </a:rPr>
                        <a:t>WW or W</a:t>
                      </a:r>
                    </a:p>
                  </a:txBody>
                  <a:tcPr marL="91320" marR="91320" marT="90000" marB="90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a:solidFill>
                            <a:schemeClr val="tx1"/>
                          </a:solidFill>
                        </a:rPr>
                        <a:t>Week of</a:t>
                      </a:r>
                      <a:r>
                        <a:rPr lang="en-GB" sz="1000" baseline="0">
                          <a:solidFill>
                            <a:schemeClr val="tx1"/>
                          </a:solidFill>
                        </a:rPr>
                        <a:t> year or Month</a:t>
                      </a:r>
                      <a:endParaRPr lang="en-GB" sz="1000">
                        <a:solidFill>
                          <a:schemeClr val="tx1"/>
                        </a:solidFill>
                      </a:endParaRPr>
                    </a:p>
                  </a:txBody>
                  <a:tcPr marL="91320" marR="91320" marT="90000" marB="90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66140">
                <a:tc>
                  <a:txBody>
                    <a:bodyPr/>
                    <a:lstStyle/>
                    <a:p>
                      <a:r>
                        <a:rPr lang="en-GB" sz="1000">
                          <a:solidFill>
                            <a:schemeClr val="tx1"/>
                          </a:solidFill>
                        </a:rPr>
                        <a:t>J</a:t>
                      </a:r>
                    </a:p>
                  </a:txBody>
                  <a:tcPr marL="91320" marR="91320" marT="90000" marB="90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a:solidFill>
                            <a:schemeClr val="tx1"/>
                          </a:solidFill>
                        </a:rPr>
                        <a:t>Julian</a:t>
                      </a:r>
                      <a:r>
                        <a:rPr lang="en-GB" sz="1000" baseline="0">
                          <a:solidFill>
                            <a:schemeClr val="tx1"/>
                          </a:solidFill>
                        </a:rPr>
                        <a:t> day</a:t>
                      </a:r>
                      <a:endParaRPr lang="en-GB" sz="1000">
                        <a:solidFill>
                          <a:schemeClr val="tx1"/>
                        </a:solidFill>
                      </a:endParaRPr>
                    </a:p>
                  </a:txBody>
                  <a:tcPr marL="91320" marR="91320" marT="90000" marB="90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66140">
                <a:tc>
                  <a:txBody>
                    <a:bodyPr/>
                    <a:lstStyle/>
                    <a:p>
                      <a:r>
                        <a:rPr lang="en-GB" sz="1000">
                          <a:solidFill>
                            <a:schemeClr val="tx1"/>
                          </a:solidFill>
                        </a:rPr>
                        <a:t>DY</a:t>
                      </a:r>
                    </a:p>
                  </a:txBody>
                  <a:tcPr marL="91320" marR="91320" marT="90000" marB="90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000">
                          <a:solidFill>
                            <a:schemeClr val="tx1"/>
                          </a:solidFill>
                        </a:rPr>
                        <a:t>Name of day; three-letter</a:t>
                      </a:r>
                      <a:r>
                        <a:rPr lang="en-GB" sz="1000" baseline="0">
                          <a:solidFill>
                            <a:schemeClr val="tx1"/>
                          </a:solidFill>
                        </a:rPr>
                        <a:t> abbreviation</a:t>
                      </a:r>
                      <a:endParaRPr lang="en-GB" sz="1000">
                        <a:solidFill>
                          <a:schemeClr val="tx1"/>
                        </a:solidFill>
                      </a:endParaRPr>
                    </a:p>
                  </a:txBody>
                  <a:tcPr marL="91320" marR="91320" marT="90000" marB="9000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17" name="Text Placeholder 5">
            <a:extLst>
              <a:ext uri="{FF2B5EF4-FFF2-40B4-BE49-F238E27FC236}">
                <a16:creationId xmlns:a16="http://schemas.microsoft.com/office/drawing/2014/main" id="{CB74A703-291B-4235-8930-92D603384BBC}"/>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24332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17DFCECE-A7F3-4B45-9FF4-32006BE8E222}"/>
              </a:ext>
            </a:extLst>
          </p:cNvPr>
          <p:cNvSpPr>
            <a:spLocks noGrp="1"/>
          </p:cNvSpPr>
          <p:nvPr>
            <p:ph type="title"/>
          </p:nvPr>
        </p:nvSpPr>
        <p:spPr>
          <a:xfrm>
            <a:off x="228600" y="219456"/>
            <a:ext cx="8391525" cy="692150"/>
          </a:xfrm>
        </p:spPr>
        <p:txBody>
          <a:bodyPr vert="horz" lIns="0" tIns="0" rIns="0" bIns="0" rtlCol="0" anchor="t" anchorCtr="0">
            <a:noAutofit/>
          </a:bodyPr>
          <a:lstStyle/>
          <a:p>
            <a:r>
              <a:rPr lang="en-US"/>
              <a:t>Date Functions</a:t>
            </a:r>
          </a:p>
        </p:txBody>
      </p:sp>
      <p:sp>
        <p:nvSpPr>
          <p:cNvPr id="16" name="Content Placeholder 2">
            <a:extLst>
              <a:ext uri="{FF2B5EF4-FFF2-40B4-BE49-F238E27FC236}">
                <a16:creationId xmlns:a16="http://schemas.microsoft.com/office/drawing/2014/main" id="{09D0F478-8BE0-415F-9E4A-5CDC2F88E0A2}"/>
              </a:ext>
            </a:extLst>
          </p:cNvPr>
          <p:cNvSpPr txBox="1">
            <a:spLocks/>
          </p:cNvSpPr>
          <p:nvPr/>
        </p:nvSpPr>
        <p:spPr>
          <a:xfrm>
            <a:off x="376238" y="1000126"/>
            <a:ext cx="8101012" cy="1504949"/>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Ø"/>
              <a:defRPr/>
            </a:pPr>
            <a:r>
              <a:rPr lang="en-US"/>
              <a:t>MONTHS_BETWEEN</a:t>
            </a:r>
          </a:p>
          <a:p>
            <a:pPr marL="171450" indent="-171450">
              <a:buFont typeface="Wingdings" panose="05000000000000000000" pitchFamily="2" charset="2"/>
              <a:buChar char="Ø"/>
              <a:defRPr/>
            </a:pPr>
            <a:r>
              <a:rPr lang="en-US"/>
              <a:t>ADD_MONTHS</a:t>
            </a:r>
          </a:p>
          <a:p>
            <a:pPr marL="171450" indent="-171450">
              <a:buFont typeface="Wingdings" panose="05000000000000000000" pitchFamily="2" charset="2"/>
              <a:buChar char="Ø"/>
              <a:defRPr/>
            </a:pPr>
            <a:r>
              <a:rPr lang="en-US"/>
              <a:t>NEXT_DAY</a:t>
            </a:r>
          </a:p>
          <a:p>
            <a:pPr marL="171450" indent="-171450">
              <a:buFont typeface="Wingdings" panose="05000000000000000000" pitchFamily="2" charset="2"/>
              <a:buChar char="Ø"/>
              <a:defRPr/>
            </a:pPr>
            <a:r>
              <a:rPr lang="en-US"/>
              <a:t>LAST_DAY</a:t>
            </a:r>
          </a:p>
          <a:p>
            <a:pPr marL="171450" indent="-171450">
              <a:buFont typeface="Wingdings" panose="05000000000000000000" pitchFamily="2" charset="2"/>
              <a:buChar char="Ø"/>
              <a:defRPr/>
            </a:pPr>
            <a:r>
              <a:rPr lang="en-US"/>
              <a:t>ROUND</a:t>
            </a:r>
          </a:p>
          <a:p>
            <a:pPr>
              <a:buFont typeface="Wingdings" panose="05000000000000000000" pitchFamily="2" charset="2"/>
              <a:buNone/>
              <a:defRPr/>
            </a:pPr>
            <a:endParaRPr lang="en-US"/>
          </a:p>
        </p:txBody>
      </p:sp>
      <p:sp>
        <p:nvSpPr>
          <p:cNvPr id="17" name="Content Placeholder 3">
            <a:extLst>
              <a:ext uri="{FF2B5EF4-FFF2-40B4-BE49-F238E27FC236}">
                <a16:creationId xmlns:a16="http://schemas.microsoft.com/office/drawing/2014/main" id="{F2D953C0-AAF5-4387-8E5A-624A901BC160}"/>
              </a:ext>
            </a:extLst>
          </p:cNvPr>
          <p:cNvSpPr txBox="1">
            <a:spLocks/>
          </p:cNvSpPr>
          <p:nvPr/>
        </p:nvSpPr>
        <p:spPr>
          <a:xfrm>
            <a:off x="4648200" y="1524000"/>
            <a:ext cx="4495800" cy="4724400"/>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None/>
              <a:defRPr/>
            </a:pPr>
            <a:endParaRPr lang="en-US" sz="1600"/>
          </a:p>
          <a:p>
            <a:pPr>
              <a:defRPr/>
            </a:pPr>
            <a:endParaRPr lang="en-US" sz="1600"/>
          </a:p>
        </p:txBody>
      </p:sp>
      <p:sp>
        <p:nvSpPr>
          <p:cNvPr id="18" name="Rectangle 17">
            <a:extLst>
              <a:ext uri="{FF2B5EF4-FFF2-40B4-BE49-F238E27FC236}">
                <a16:creationId xmlns:a16="http://schemas.microsoft.com/office/drawing/2014/main" id="{4A676A8E-6163-4236-BDC6-150220690714}"/>
              </a:ext>
            </a:extLst>
          </p:cNvPr>
          <p:cNvSpPr>
            <a:spLocks noChangeArrowheads="1"/>
          </p:cNvSpPr>
          <p:nvPr/>
        </p:nvSpPr>
        <p:spPr bwMode="auto">
          <a:xfrm>
            <a:off x="376237" y="2790988"/>
            <a:ext cx="7920037" cy="364202"/>
          </a:xfrm>
          <a:prstGeom prst="rect">
            <a:avLst/>
          </a:prstGeom>
          <a:solidFill>
            <a:schemeClr val="tx2"/>
          </a:solidFill>
          <a:ln w="12700" algn="ctr">
            <a:noFill/>
            <a:miter lim="800000"/>
            <a:headEnd/>
            <a:tailEnd/>
          </a:ln>
        </p:spPr>
        <p:txBody>
          <a:bodyPr wrap="square" lIns="88900" tIns="88900" rIns="88900" bIns="88900" anchor="ctr">
            <a:spAutoFit/>
          </a:bodyPr>
          <a:lstStyle/>
          <a:p>
            <a:pPr defTabSz="1019175"/>
            <a:r>
              <a:rPr lang="en-US" sz="1200">
                <a:solidFill>
                  <a:schemeClr val="bg1"/>
                </a:solidFill>
              </a:rPr>
              <a:t>MONTHS_BETWEEN</a:t>
            </a:r>
          </a:p>
        </p:txBody>
      </p:sp>
      <p:sp>
        <p:nvSpPr>
          <p:cNvPr id="19" name="Content Placeholder 2">
            <a:extLst>
              <a:ext uri="{FF2B5EF4-FFF2-40B4-BE49-F238E27FC236}">
                <a16:creationId xmlns:a16="http://schemas.microsoft.com/office/drawing/2014/main" id="{E9B04074-8D72-4417-904A-EDB846EE0C96}"/>
              </a:ext>
            </a:extLst>
          </p:cNvPr>
          <p:cNvSpPr txBox="1">
            <a:spLocks/>
          </p:cNvSpPr>
          <p:nvPr/>
        </p:nvSpPr>
        <p:spPr>
          <a:xfrm>
            <a:off x="373856" y="3418955"/>
            <a:ext cx="8101012" cy="80327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defRPr/>
            </a:pPr>
            <a:r>
              <a:rPr lang="en-US">
                <a:latin typeface="+mj-lt"/>
              </a:rPr>
              <a:t>The Oracle/PLSQL MONTHS_BETWEEN function returns the number of months between date1 and date2.</a:t>
            </a:r>
          </a:p>
          <a:p>
            <a:pPr>
              <a:buFont typeface="Wingdings" panose="05000000000000000000" pitchFamily="2" charset="2"/>
              <a:buNone/>
              <a:defRPr/>
            </a:pPr>
            <a:endParaRPr lang="en-US">
              <a:latin typeface="+mj-lt"/>
            </a:endParaRPr>
          </a:p>
        </p:txBody>
      </p:sp>
      <p:sp>
        <p:nvSpPr>
          <p:cNvPr id="20" name="Rectangle 19">
            <a:extLst>
              <a:ext uri="{FF2B5EF4-FFF2-40B4-BE49-F238E27FC236}">
                <a16:creationId xmlns:a16="http://schemas.microsoft.com/office/drawing/2014/main" id="{37FB9141-F7F7-40C0-98B0-3CB57B27A771}"/>
              </a:ext>
            </a:extLst>
          </p:cNvPr>
          <p:cNvSpPr/>
          <p:nvPr/>
        </p:nvSpPr>
        <p:spPr>
          <a:xfrm>
            <a:off x="373856" y="3800806"/>
            <a:ext cx="8359379" cy="523220"/>
          </a:xfrm>
          <a:prstGeom prst="rect">
            <a:avLst/>
          </a:prstGeom>
        </p:spPr>
        <p:txBody>
          <a:bodyPr wrap="square">
            <a:spAutoFit/>
          </a:bodyPr>
          <a:lstStyle/>
          <a:p>
            <a:pPr>
              <a:defRPr/>
            </a:pPr>
            <a:r>
              <a:rPr lang="en-US" altLang="en-US" sz="1400">
                <a:latin typeface="Courier"/>
              </a:rPr>
              <a:t>SELECT MONTHS_BETWEEN (TO_DATE ('2003/07/01', '</a:t>
            </a:r>
            <a:r>
              <a:rPr lang="en-US" altLang="en-US" sz="1400" err="1">
                <a:latin typeface="Courier"/>
              </a:rPr>
              <a:t>yyyy</a:t>
            </a:r>
            <a:r>
              <a:rPr lang="en-US" altLang="en-US" sz="1400">
                <a:latin typeface="Courier"/>
              </a:rPr>
              <a:t>/mm/</a:t>
            </a:r>
            <a:r>
              <a:rPr lang="en-US" altLang="en-US" sz="1400" err="1">
                <a:latin typeface="Courier"/>
              </a:rPr>
              <a:t>dd</a:t>
            </a:r>
            <a:r>
              <a:rPr lang="en-US" altLang="en-US" sz="1400">
                <a:latin typeface="Courier"/>
              </a:rPr>
              <a:t>'), TO_DATE ('2003/03/14', '</a:t>
            </a:r>
            <a:r>
              <a:rPr lang="en-US" altLang="en-US" sz="1400" err="1">
                <a:latin typeface="Courier"/>
              </a:rPr>
              <a:t>yyyy</a:t>
            </a:r>
            <a:r>
              <a:rPr lang="en-US" altLang="en-US" sz="1400">
                <a:latin typeface="Courier"/>
              </a:rPr>
              <a:t>/mm/</a:t>
            </a:r>
            <a:r>
              <a:rPr lang="en-US" altLang="en-US" sz="1400" err="1">
                <a:latin typeface="Courier"/>
              </a:rPr>
              <a:t>dd</a:t>
            </a:r>
            <a:r>
              <a:rPr lang="en-US" altLang="en-US" sz="1400">
                <a:latin typeface="Courier"/>
              </a:rPr>
              <a:t>') ) FROM DUAL</a:t>
            </a:r>
            <a:r>
              <a:rPr lang="en-US" sz="1400">
                <a:latin typeface="Courier"/>
              </a:rPr>
              <a:t>;</a:t>
            </a:r>
          </a:p>
        </p:txBody>
      </p:sp>
      <p:pic>
        <p:nvPicPr>
          <p:cNvPr id="21" name="Picture 5">
            <a:extLst>
              <a:ext uri="{FF2B5EF4-FFF2-40B4-BE49-F238E27FC236}">
                <a16:creationId xmlns:a16="http://schemas.microsoft.com/office/drawing/2014/main" id="{FDBE075C-6936-4275-A3D2-5358A69DD0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2198" y="4628915"/>
            <a:ext cx="6747179" cy="131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Placeholder 5">
            <a:extLst>
              <a:ext uri="{FF2B5EF4-FFF2-40B4-BE49-F238E27FC236}">
                <a16:creationId xmlns:a16="http://schemas.microsoft.com/office/drawing/2014/main" id="{D981534D-E09D-48E7-9355-09E0BEFD15A9}"/>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478624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635F252A-5E72-406F-A39D-AA5681A0E881}"/>
              </a:ext>
            </a:extLst>
          </p:cNvPr>
          <p:cNvSpPr>
            <a:spLocks noGrp="1"/>
          </p:cNvSpPr>
          <p:nvPr>
            <p:ph type="title"/>
          </p:nvPr>
        </p:nvSpPr>
        <p:spPr>
          <a:xfrm>
            <a:off x="0" y="152401"/>
            <a:ext cx="9144000" cy="495300"/>
          </a:xfrm>
        </p:spPr>
        <p:txBody>
          <a:bodyPr/>
          <a:lstStyle/>
          <a:p>
            <a:pPr>
              <a:defRPr/>
            </a:pPr>
            <a:br>
              <a:rPr lang="en-US" sz="4000"/>
            </a:br>
            <a:br>
              <a:rPr lang="en-US" sz="4000"/>
            </a:br>
            <a:r>
              <a:rPr lang="en-US" sz="4000"/>
              <a:t> </a:t>
            </a:r>
            <a:endParaRPr lang="en-US"/>
          </a:p>
        </p:txBody>
      </p:sp>
      <p:sp>
        <p:nvSpPr>
          <p:cNvPr id="16" name="Content Placeholder 2">
            <a:extLst>
              <a:ext uri="{FF2B5EF4-FFF2-40B4-BE49-F238E27FC236}">
                <a16:creationId xmlns:a16="http://schemas.microsoft.com/office/drawing/2014/main" id="{5A9AB658-4F40-4BAB-84D9-3D1140E08975}"/>
              </a:ext>
            </a:extLst>
          </p:cNvPr>
          <p:cNvSpPr txBox="1">
            <a:spLocks/>
          </p:cNvSpPr>
          <p:nvPr/>
        </p:nvSpPr>
        <p:spPr>
          <a:xfrm>
            <a:off x="195263" y="1204912"/>
            <a:ext cx="8420100" cy="1738314"/>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Ø"/>
              <a:defRPr/>
            </a:pPr>
            <a:r>
              <a:rPr lang="en-US"/>
              <a:t>ADD_MONTHS: Adds the specified number of months to a date</a:t>
            </a:r>
          </a:p>
          <a:p>
            <a:pPr marL="171450" indent="-171450">
              <a:buFont typeface="Wingdings" panose="05000000000000000000" pitchFamily="2" charset="2"/>
              <a:buChar char="Ø"/>
              <a:defRPr/>
            </a:pPr>
            <a:endParaRPr lang="en-US"/>
          </a:p>
          <a:p>
            <a:pPr marL="171450" indent="-171450">
              <a:buFont typeface="Wingdings" panose="05000000000000000000" pitchFamily="2" charset="2"/>
              <a:buChar char="Ø"/>
              <a:defRPr/>
            </a:pPr>
            <a:r>
              <a:rPr lang="en-US"/>
              <a:t>LAST_DAY: Returns the date of the last day of the month for a given date</a:t>
            </a:r>
          </a:p>
          <a:p>
            <a:pPr marL="171450" indent="-171450">
              <a:buFont typeface="Wingdings" panose="05000000000000000000" pitchFamily="2" charset="2"/>
              <a:buChar char="Ø"/>
              <a:defRPr/>
            </a:pPr>
            <a:endParaRPr lang="en-US"/>
          </a:p>
          <a:p>
            <a:pPr marL="171450" indent="-171450">
              <a:buFont typeface="Wingdings" panose="05000000000000000000" pitchFamily="2" charset="2"/>
              <a:buChar char="Ø"/>
              <a:defRPr/>
            </a:pPr>
            <a:r>
              <a:rPr lang="en-US"/>
              <a:t>NEXT_DATE: Returns the date of the first day after the specified date which falls on the specified day of the week. </a:t>
            </a:r>
          </a:p>
          <a:p>
            <a:pPr>
              <a:buFont typeface="Wingdings" panose="05000000000000000000" pitchFamily="2" charset="2"/>
              <a:buNone/>
              <a:defRPr/>
            </a:pPr>
            <a:endParaRPr lang="en-US"/>
          </a:p>
        </p:txBody>
      </p:sp>
      <p:sp>
        <p:nvSpPr>
          <p:cNvPr id="17" name="Content Placeholder 3">
            <a:extLst>
              <a:ext uri="{FF2B5EF4-FFF2-40B4-BE49-F238E27FC236}">
                <a16:creationId xmlns:a16="http://schemas.microsoft.com/office/drawing/2014/main" id="{FFFB073C-F40B-499A-8B68-D00CEAB8361D}"/>
              </a:ext>
            </a:extLst>
          </p:cNvPr>
          <p:cNvSpPr txBox="1">
            <a:spLocks/>
          </p:cNvSpPr>
          <p:nvPr/>
        </p:nvSpPr>
        <p:spPr>
          <a:xfrm>
            <a:off x="638174" y="3319463"/>
            <a:ext cx="7258051" cy="1176337"/>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00" dirty="0">
                <a:latin typeface="Courier"/>
              </a:rPr>
              <a:t>ADD_MONTHS ('12-JAN-1995', 3) ==&gt; 12-APR-1995</a:t>
            </a:r>
          </a:p>
          <a:p>
            <a:r>
              <a:rPr lang="en-US" altLang="en-US" sz="1400" dirty="0">
                <a:latin typeface="Courier"/>
              </a:rPr>
              <a:t>LAST_DAY ('12-JAN-99') ==&gt; 31-JAN-1999</a:t>
            </a:r>
          </a:p>
          <a:p>
            <a:r>
              <a:rPr lang="en-US" altLang="en-US" sz="1400" dirty="0">
                <a:latin typeface="Courier"/>
              </a:rPr>
              <a:t>NEXT_DAY ('01-JAN-1997', 'MONDAY') ==&gt; 06-JAN-1997</a:t>
            </a:r>
          </a:p>
        </p:txBody>
      </p:sp>
      <p:sp>
        <p:nvSpPr>
          <p:cNvPr id="18" name="Title 1">
            <a:extLst>
              <a:ext uri="{FF2B5EF4-FFF2-40B4-BE49-F238E27FC236}">
                <a16:creationId xmlns:a16="http://schemas.microsoft.com/office/drawing/2014/main" id="{E04FA805-9E68-410C-8A0A-02140F5636A6}"/>
              </a:ext>
            </a:extLst>
          </p:cNvPr>
          <p:cNvSpPr txBox="1">
            <a:spLocks/>
          </p:cNvSpPr>
          <p:nvPr/>
        </p:nvSpPr>
        <p:spPr bwMode="gray">
          <a:xfrm>
            <a:off x="223838" y="219456"/>
            <a:ext cx="8391525" cy="527049"/>
          </a:xfrm>
          <a:prstGeom prst="rect">
            <a:avLst/>
          </a:prstGeom>
        </p:spPr>
        <p:txBody>
          <a:bodyPr vert="horz" lIns="0" tIns="0" rIns="0" bIns="0" rtlCol="0" anchor="t" anchorCtr="0">
            <a:noAutofit/>
          </a:bodyPr>
          <a:lstStyle>
            <a:lvl1pPr>
              <a:spcBef>
                <a:spcPct val="0"/>
              </a:spcBef>
              <a:buNone/>
              <a:defRPr sz="2000">
                <a:latin typeface="+mj-lt"/>
                <a:ea typeface="+mj-ea"/>
                <a:cs typeface="+mj-cs"/>
              </a:defRPr>
            </a:lvl1pPr>
          </a:lstStyle>
          <a:p>
            <a:r>
              <a:rPr lang="en-US"/>
              <a:t>ADD_MONTHS, LAST_DAY, NEXT_DATE</a:t>
            </a:r>
          </a:p>
        </p:txBody>
      </p:sp>
      <p:sp>
        <p:nvSpPr>
          <p:cNvPr id="19" name="Text Placeholder 5">
            <a:extLst>
              <a:ext uri="{FF2B5EF4-FFF2-40B4-BE49-F238E27FC236}">
                <a16:creationId xmlns:a16="http://schemas.microsoft.com/office/drawing/2014/main" id="{EEBAFE90-03E7-4CD8-A611-3A2C3E21C987}"/>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545183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DC73CBCA-99A1-4EA5-86CE-D3E41F22C33E}"/>
              </a:ext>
            </a:extLst>
          </p:cNvPr>
          <p:cNvSpPr>
            <a:spLocks noGrp="1"/>
          </p:cNvSpPr>
          <p:nvPr>
            <p:ph type="title"/>
          </p:nvPr>
        </p:nvSpPr>
        <p:spPr>
          <a:xfrm>
            <a:off x="228600" y="219456"/>
            <a:ext cx="8391525" cy="692150"/>
          </a:xfrm>
        </p:spPr>
        <p:txBody>
          <a:bodyPr vert="horz" lIns="0" tIns="0" rIns="0" bIns="0" rtlCol="0" anchor="t" anchorCtr="0">
            <a:noAutofit/>
          </a:bodyPr>
          <a:lstStyle/>
          <a:p>
            <a:r>
              <a:rPr lang="en-US" dirty="0"/>
              <a:t>Practice Exercise</a:t>
            </a:r>
          </a:p>
        </p:txBody>
      </p:sp>
      <p:sp>
        <p:nvSpPr>
          <p:cNvPr id="16" name="Content Placeholder 2">
            <a:extLst>
              <a:ext uri="{FF2B5EF4-FFF2-40B4-BE49-F238E27FC236}">
                <a16:creationId xmlns:a16="http://schemas.microsoft.com/office/drawing/2014/main" id="{F9DEB4B4-E2D9-4D1A-AB70-B8E4E8DB79A7}"/>
              </a:ext>
            </a:extLst>
          </p:cNvPr>
          <p:cNvSpPr txBox="1">
            <a:spLocks/>
          </p:cNvSpPr>
          <p:nvPr/>
        </p:nvSpPr>
        <p:spPr>
          <a:xfrm>
            <a:off x="376237" y="911606"/>
            <a:ext cx="8391525" cy="5632069"/>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400050" indent="-400050">
              <a:buFont typeface="+mj-lt"/>
              <a:buAutoNum type="romanUcPeriod"/>
              <a:defRPr/>
            </a:pPr>
            <a:r>
              <a:rPr lang="en-US" dirty="0"/>
              <a:t>For each employee, display employee Id, last name, Salary, and the salary increased by 15% and expressed as a whole number. Label the column as New Salary. Add one more column that subtracts the old salary from New Salary and label the column as increase</a:t>
            </a:r>
          </a:p>
          <a:p>
            <a:pPr marL="400050" indent="-400050">
              <a:buFont typeface="+mj-lt"/>
              <a:buAutoNum type="romanUcPeriod"/>
              <a:defRPr/>
            </a:pPr>
            <a:r>
              <a:rPr lang="en-US" dirty="0"/>
              <a:t>Write a query that displays the employees’ last names with first letter capitalized and all other letters lowercase and the length of the names, for all employees whose name start with J, A or M. Sort the results by employees’ last names</a:t>
            </a:r>
          </a:p>
          <a:p>
            <a:pPr lvl="7">
              <a:defRPr/>
            </a:pPr>
            <a:r>
              <a:rPr lang="en-US" sz="1400" dirty="0"/>
              <a:t>Name	Length</a:t>
            </a:r>
          </a:p>
          <a:p>
            <a:pPr lvl="7">
              <a:defRPr/>
            </a:pPr>
            <a:r>
              <a:rPr lang="en-US" sz="1400" dirty="0"/>
              <a:t>Abel		4</a:t>
            </a:r>
          </a:p>
          <a:p>
            <a:pPr lvl="7">
              <a:defRPr/>
            </a:pPr>
            <a:r>
              <a:rPr lang="en-US" sz="1400" dirty="0"/>
              <a:t>Matos	5</a:t>
            </a:r>
          </a:p>
          <a:p>
            <a:pPr lvl="7">
              <a:defRPr/>
            </a:pPr>
            <a:r>
              <a:rPr lang="en-US" sz="1400" dirty="0" err="1"/>
              <a:t>Mourgos</a:t>
            </a:r>
            <a:r>
              <a:rPr lang="en-US" sz="1400" dirty="0"/>
              <a:t>	7</a:t>
            </a:r>
          </a:p>
          <a:p>
            <a:pPr>
              <a:defRPr/>
            </a:pPr>
            <a:endParaRPr lang="en-US" dirty="0"/>
          </a:p>
          <a:p>
            <a:pPr marL="400050" indent="-400050">
              <a:buFont typeface="+mj-lt"/>
              <a:buAutoNum type="romanUcPeriod" startAt="3"/>
              <a:defRPr/>
            </a:pPr>
            <a:r>
              <a:rPr lang="en-US" dirty="0"/>
              <a:t>For each employee, display the last name and calculate the number of months worked between today and the date the employee was hired. Label the column MONTHS_WORKED. Order your results by the number of months worked. Round the number of months up to the closest whole number</a:t>
            </a:r>
          </a:p>
          <a:p>
            <a:pPr marL="400050" indent="-400050">
              <a:buFont typeface="+mj-lt"/>
              <a:buAutoNum type="romanUcPeriod" startAt="3"/>
              <a:defRPr/>
            </a:pPr>
            <a:r>
              <a:rPr lang="en-US" dirty="0"/>
              <a:t>Write a query that produces the following for each employee</a:t>
            </a:r>
          </a:p>
          <a:p>
            <a:pPr>
              <a:defRPr/>
            </a:pPr>
            <a:r>
              <a:rPr lang="en-US" dirty="0"/>
              <a:t>employee &lt;last name&gt; earns &lt;salary&gt; monthly but wants &lt;3 times salary&gt;.  Label the column, “Dream Salaries”</a:t>
            </a:r>
          </a:p>
          <a:p>
            <a:pPr>
              <a:defRPr/>
            </a:pPr>
            <a:endParaRPr lang="en-US" dirty="0"/>
          </a:p>
          <a:p>
            <a:pPr>
              <a:defRPr/>
            </a:pPr>
            <a:endParaRPr lang="en-US" dirty="0"/>
          </a:p>
        </p:txBody>
      </p:sp>
      <p:pic>
        <p:nvPicPr>
          <p:cNvPr id="17" name="Picture 6">
            <a:extLst>
              <a:ext uri="{FF2B5EF4-FFF2-40B4-BE49-F238E27FC236}">
                <a16:creationId xmlns:a16="http://schemas.microsoft.com/office/drawing/2014/main" id="{C7116C88-4DE7-459D-8C0E-EAF73311BF9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5672136"/>
            <a:ext cx="52387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5">
            <a:extLst>
              <a:ext uri="{FF2B5EF4-FFF2-40B4-BE49-F238E27FC236}">
                <a16:creationId xmlns:a16="http://schemas.microsoft.com/office/drawing/2014/main" id="{23D90742-73AB-43C8-B50A-F45C2B3C62E1}"/>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902275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8BDE7EAA-259C-4D13-BCBC-A72C60C03A11}"/>
              </a:ext>
            </a:extLst>
          </p:cNvPr>
          <p:cNvSpPr>
            <a:spLocks noGrp="1"/>
          </p:cNvSpPr>
          <p:nvPr>
            <p:ph type="title"/>
          </p:nvPr>
        </p:nvSpPr>
        <p:spPr>
          <a:xfrm>
            <a:off x="228600" y="219456"/>
            <a:ext cx="8391525" cy="692150"/>
          </a:xfrm>
        </p:spPr>
        <p:txBody>
          <a:bodyPr vert="horz" lIns="0" tIns="0" rIns="0" bIns="0" rtlCol="0" anchor="t" anchorCtr="0">
            <a:noAutofit/>
          </a:bodyPr>
          <a:lstStyle/>
          <a:p>
            <a:r>
              <a:rPr lang="en-US"/>
              <a:t>Practice Exercise </a:t>
            </a:r>
            <a:r>
              <a:rPr lang="en-US" err="1"/>
              <a:t>contd</a:t>
            </a:r>
            <a:r>
              <a:rPr lang="en-US"/>
              <a:t> … </a:t>
            </a:r>
          </a:p>
        </p:txBody>
      </p:sp>
      <p:sp>
        <p:nvSpPr>
          <p:cNvPr id="16" name="Content Placeholder 2">
            <a:extLst>
              <a:ext uri="{FF2B5EF4-FFF2-40B4-BE49-F238E27FC236}">
                <a16:creationId xmlns:a16="http://schemas.microsoft.com/office/drawing/2014/main" id="{9C62EA81-15FE-4D98-AE04-BFA7543D0DD3}"/>
              </a:ext>
            </a:extLst>
          </p:cNvPr>
          <p:cNvSpPr txBox="1">
            <a:spLocks/>
          </p:cNvSpPr>
          <p:nvPr/>
        </p:nvSpPr>
        <p:spPr>
          <a:xfrm>
            <a:off x="214312" y="1210470"/>
            <a:ext cx="8391525" cy="4716462"/>
          </a:xfrm>
          <a:prstGeom prst="rect">
            <a:avLst/>
          </a:prstGeom>
        </p:spPr>
        <p:txBody>
          <a:bodyPr lIns="91440" tIns="45720" rIns="91440" bIns="45720" anchor="t"/>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400050" indent="-400050">
              <a:buFont typeface="+mj-lt"/>
              <a:buAutoNum type="romanUcPeriod" startAt="5"/>
              <a:defRPr/>
            </a:pPr>
            <a:r>
              <a:rPr lang="en-US" dirty="0"/>
              <a:t>Display each employee’s last name, hire date, and salary review date, which is the first Monday after six months of service. Label the column, REVIEW. Format the dates to appear similar to “Monday, the Thirty-First of July, 2000”</a:t>
            </a:r>
          </a:p>
          <a:p>
            <a:pPr lvl="1">
              <a:defRPr/>
            </a:pPr>
            <a:r>
              <a:rPr lang="en-US" dirty="0">
                <a:ea typeface="Verdana"/>
                <a:cs typeface="Verdana"/>
              </a:rPr>
              <a:t>l</a:t>
            </a:r>
          </a:p>
          <a:p>
            <a:pPr marL="400050" indent="-400050">
              <a:buFont typeface="+mj-lt"/>
              <a:buAutoNum type="romanUcPeriod" startAt="5"/>
              <a:defRPr/>
            </a:pPr>
            <a:r>
              <a:rPr lang="en-US" dirty="0"/>
              <a:t>Display last name, hire date, and day of week on which employee started. Label the column “DAY”. Order the results by the day of the week starting with Monday</a:t>
            </a:r>
          </a:p>
          <a:p>
            <a:pPr marL="400050" indent="-400050">
              <a:buFont typeface="+mj-lt"/>
              <a:buAutoNum type="romanUcPeriod" startAt="5"/>
              <a:defRPr/>
            </a:pPr>
            <a:endParaRPr lang="en-US" dirty="0"/>
          </a:p>
          <a:p>
            <a:pPr marL="400050" indent="-400050">
              <a:buFont typeface="+mj-lt"/>
              <a:buAutoNum type="romanUcPeriod" startAt="5"/>
              <a:defRPr/>
            </a:pPr>
            <a:r>
              <a:rPr lang="en-US" dirty="0"/>
              <a:t>Create a query that displays the employees’ last names and commission percentages. If an employee does not earn commission, put “No Commission.” Label the column COMM</a:t>
            </a:r>
          </a:p>
          <a:p>
            <a:pPr marL="400050" indent="-400050">
              <a:buFont typeface="+mj-lt"/>
              <a:buAutoNum type="romanUcPeriod" startAt="5"/>
              <a:defRPr/>
            </a:pPr>
            <a:endParaRPr lang="en-US" dirty="0"/>
          </a:p>
          <a:p>
            <a:pPr marL="400050" indent="-400050">
              <a:buFont typeface="+mj-lt"/>
              <a:buAutoNum type="romanUcPeriod" startAt="5"/>
              <a:defRPr/>
            </a:pPr>
            <a:r>
              <a:rPr lang="en-US" dirty="0"/>
              <a:t>Create a query that displays the employees’ last names and indicates the amounts of their annual salaries with asterisks. Each asterisk signifies a thousand dollars. Sort the data in descending order of salary. Label the column EMPLOYEES_AND_THEIR_SALARIES</a:t>
            </a:r>
          </a:p>
          <a:p>
            <a:pPr>
              <a:buFont typeface="Wingdings" panose="05000000000000000000" pitchFamily="2" charset="2"/>
              <a:buNone/>
              <a:defRPr/>
            </a:pPr>
            <a:endParaRPr lang="en-US" sz="1400" dirty="0"/>
          </a:p>
          <a:p>
            <a:pPr>
              <a:defRPr/>
            </a:pPr>
            <a:endParaRPr lang="en-US" sz="1400" dirty="0"/>
          </a:p>
        </p:txBody>
      </p:sp>
      <p:pic>
        <p:nvPicPr>
          <p:cNvPr id="17" name="Picture 4">
            <a:extLst>
              <a:ext uri="{FF2B5EF4-FFF2-40B4-BE49-F238E27FC236}">
                <a16:creationId xmlns:a16="http://schemas.microsoft.com/office/drawing/2014/main" id="{C12DA8AC-34E0-45AA-9E21-BF4E782EC7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250" y="4840873"/>
            <a:ext cx="805814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5">
            <a:extLst>
              <a:ext uri="{FF2B5EF4-FFF2-40B4-BE49-F238E27FC236}">
                <a16:creationId xmlns:a16="http://schemas.microsoft.com/office/drawing/2014/main" id="{4A57659D-DC4B-4D06-9FF1-EECC66C5C210}"/>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131176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Single Row Functions</a:t>
              </a:r>
              <a:endParaRPr lang="en-US" sz="1000" b="1">
                <a:solidFill>
                  <a:schemeClr val="accent1"/>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890113F8-0A16-4834-A9A3-617511128C45}"/>
              </a:ext>
            </a:extLst>
          </p:cNvPr>
          <p:cNvSpPr>
            <a:spLocks noGrp="1"/>
          </p:cNvSpPr>
          <p:nvPr>
            <p:ph type="title"/>
          </p:nvPr>
        </p:nvSpPr>
        <p:spPr>
          <a:xfrm>
            <a:off x="228600" y="219456"/>
            <a:ext cx="8391525" cy="692150"/>
          </a:xfrm>
        </p:spPr>
        <p:txBody>
          <a:bodyPr vert="horz" lIns="0" tIns="0" rIns="0" bIns="0" rtlCol="0" anchor="t" anchorCtr="0">
            <a:noAutofit/>
          </a:bodyPr>
          <a:lstStyle/>
          <a:p>
            <a:r>
              <a:rPr lang="en-US"/>
              <a:t>Practice Exercise </a:t>
            </a:r>
            <a:r>
              <a:rPr lang="en-US" err="1"/>
              <a:t>contd</a:t>
            </a:r>
            <a:r>
              <a:rPr lang="en-US"/>
              <a:t> …</a:t>
            </a:r>
          </a:p>
        </p:txBody>
      </p:sp>
      <p:sp>
        <p:nvSpPr>
          <p:cNvPr id="16" name="Content Placeholder 2">
            <a:extLst>
              <a:ext uri="{FF2B5EF4-FFF2-40B4-BE49-F238E27FC236}">
                <a16:creationId xmlns:a16="http://schemas.microsoft.com/office/drawing/2014/main" id="{12EA9FA6-23A2-433E-92F0-07AF35B32A61}"/>
              </a:ext>
            </a:extLst>
          </p:cNvPr>
          <p:cNvSpPr txBox="1">
            <a:spLocks/>
          </p:cNvSpPr>
          <p:nvPr/>
        </p:nvSpPr>
        <p:spPr>
          <a:xfrm>
            <a:off x="223837" y="1217614"/>
            <a:ext cx="8543926" cy="3554411"/>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400050" indent="-400050">
              <a:buFont typeface="+mj-lt"/>
              <a:buAutoNum type="romanUcPeriod" startAt="9"/>
              <a:defRPr/>
            </a:pPr>
            <a:r>
              <a:rPr lang="en-US" altLang="en-US" dirty="0"/>
              <a:t>Using the decode function, write a query that displays the grade of all employees based on the value of the column, JOB_ID, as per below</a:t>
            </a:r>
          </a:p>
          <a:p>
            <a:pPr>
              <a:defRPr/>
            </a:pPr>
            <a:r>
              <a:rPr lang="en-US" altLang="en-US" dirty="0"/>
              <a:t>JOB			GRADE</a:t>
            </a:r>
          </a:p>
          <a:p>
            <a:pPr>
              <a:defRPr/>
            </a:pPr>
            <a:r>
              <a:rPr lang="en-US" altLang="en-US" dirty="0"/>
              <a:t>AD_PRES			A</a:t>
            </a:r>
          </a:p>
          <a:p>
            <a:pPr>
              <a:defRPr/>
            </a:pPr>
            <a:r>
              <a:rPr lang="en-US" altLang="en-US" dirty="0"/>
              <a:t>ST_MAN			B</a:t>
            </a:r>
          </a:p>
          <a:p>
            <a:pPr>
              <a:defRPr/>
            </a:pPr>
            <a:r>
              <a:rPr lang="en-US" altLang="en-US" dirty="0"/>
              <a:t>IT_PROG			C</a:t>
            </a:r>
          </a:p>
          <a:p>
            <a:pPr>
              <a:defRPr/>
            </a:pPr>
            <a:r>
              <a:rPr lang="en-US" altLang="en-US" dirty="0"/>
              <a:t>SA_REP			D</a:t>
            </a:r>
          </a:p>
          <a:p>
            <a:pPr>
              <a:defRPr/>
            </a:pPr>
            <a:r>
              <a:rPr lang="en-US" altLang="en-US" dirty="0"/>
              <a:t>ST_CLERK			E</a:t>
            </a:r>
          </a:p>
          <a:p>
            <a:pPr>
              <a:defRPr/>
            </a:pPr>
            <a:r>
              <a:rPr lang="en-US" altLang="en-US" dirty="0"/>
              <a:t>None of the above		0</a:t>
            </a:r>
          </a:p>
          <a:p>
            <a:pPr marL="400050" indent="-400050">
              <a:buFont typeface="+mj-lt"/>
              <a:buAutoNum type="romanUcPeriod" startAt="9"/>
              <a:defRPr/>
            </a:pPr>
            <a:endParaRPr lang="en-US" altLang="en-US" dirty="0"/>
          </a:p>
          <a:p>
            <a:pPr marL="285750" indent="-285750">
              <a:buFont typeface="+mj-lt"/>
              <a:buAutoNum type="romanUcPeriod" startAt="10"/>
              <a:defRPr/>
            </a:pPr>
            <a:r>
              <a:rPr lang="en-US" altLang="en-US" dirty="0"/>
              <a:t>Rewrite the preceding SQL with case statement</a:t>
            </a:r>
          </a:p>
          <a:p>
            <a:pPr marL="285750" indent="-285750">
              <a:buFont typeface="+mj-lt"/>
              <a:buAutoNum type="romanUcPeriod" startAt="9"/>
            </a:pPr>
            <a:endParaRPr lang="en-US" altLang="en-US" dirty="0"/>
          </a:p>
        </p:txBody>
      </p:sp>
      <p:sp>
        <p:nvSpPr>
          <p:cNvPr id="17" name="Text Placeholder 5">
            <a:extLst>
              <a:ext uri="{FF2B5EF4-FFF2-40B4-BE49-F238E27FC236}">
                <a16:creationId xmlns:a16="http://schemas.microsoft.com/office/drawing/2014/main" id="{DB842AEC-7936-4032-BFF6-DBC18AAF4053}"/>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496072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5327" y="2686923"/>
            <a:ext cx="3350949" cy="1532757"/>
          </a:xfrm>
        </p:spPr>
        <p:txBody>
          <a:bodyPr anchor="ctr"/>
          <a:lstStyle/>
          <a:p>
            <a:r>
              <a:rPr lang="en-US" altLang="en-US" sz="2000">
                <a:solidFill>
                  <a:schemeClr val="accent1"/>
                </a:solidFill>
              </a:rPr>
              <a:t>Joining Multiple Tables</a:t>
            </a:r>
            <a:endParaRPr lang="en-US" sz="2000">
              <a:solidFill>
                <a:schemeClr val="accent1"/>
              </a:solidFill>
            </a:endParaRPr>
          </a:p>
        </p:txBody>
      </p:sp>
      <p:grpSp>
        <p:nvGrpSpPr>
          <p:cNvPr id="8" name="Group 7">
            <a:extLst>
              <a:ext uri="{FF2B5EF4-FFF2-40B4-BE49-F238E27FC236}">
                <a16:creationId xmlns:a16="http://schemas.microsoft.com/office/drawing/2014/main" id="{95F75F10-EAD9-4E8D-92D5-46A0833D497B}"/>
              </a:ext>
            </a:extLst>
          </p:cNvPr>
          <p:cNvGrpSpPr/>
          <p:nvPr/>
        </p:nvGrpSpPr>
        <p:grpSpPr>
          <a:xfrm>
            <a:off x="10306975" y="1748820"/>
            <a:ext cx="1669746" cy="3575611"/>
            <a:chOff x="10209320" y="2301960"/>
            <a:chExt cx="1829544" cy="2556951"/>
          </a:xfrm>
        </p:grpSpPr>
        <p:sp>
          <p:nvSpPr>
            <p:cNvPr id="9" name="Text Placeholder 5">
              <a:extLst>
                <a:ext uri="{FF2B5EF4-FFF2-40B4-BE49-F238E27FC236}">
                  <a16:creationId xmlns:a16="http://schemas.microsoft.com/office/drawing/2014/main" id="{EA657574-584A-4A7B-AC7A-C22FED317AD1}"/>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10" name="Text Placeholder 5">
              <a:extLst>
                <a:ext uri="{FF2B5EF4-FFF2-40B4-BE49-F238E27FC236}">
                  <a16:creationId xmlns:a16="http://schemas.microsoft.com/office/drawing/2014/main" id="{6EF1F14C-D165-4821-BAFD-16F771763F47}"/>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11" name="Text Placeholder 5">
              <a:extLst>
                <a:ext uri="{FF2B5EF4-FFF2-40B4-BE49-F238E27FC236}">
                  <a16:creationId xmlns:a16="http://schemas.microsoft.com/office/drawing/2014/main" id="{A0FCA968-404F-4C98-97EF-1BCB53ECDD53}"/>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Joining Multiple Tables</a:t>
              </a:r>
              <a:endParaRPr lang="en-US" sz="1000" b="1">
                <a:solidFill>
                  <a:schemeClr val="accent1"/>
                </a:solidFill>
              </a:endParaRPr>
            </a:p>
          </p:txBody>
        </p:sp>
        <p:sp>
          <p:nvSpPr>
            <p:cNvPr id="12" name="Text Placeholder 5">
              <a:extLst>
                <a:ext uri="{FF2B5EF4-FFF2-40B4-BE49-F238E27FC236}">
                  <a16:creationId xmlns:a16="http://schemas.microsoft.com/office/drawing/2014/main" id="{87D13586-B67F-4AFB-A7A3-257CDD52C4C7}"/>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13" name="Text Placeholder 5">
              <a:extLst>
                <a:ext uri="{FF2B5EF4-FFF2-40B4-BE49-F238E27FC236}">
                  <a16:creationId xmlns:a16="http://schemas.microsoft.com/office/drawing/2014/main" id="{AF893605-EC8E-4B01-9A6B-90E3645C86E5}"/>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14" name="Text Placeholder 5">
              <a:extLst>
                <a:ext uri="{FF2B5EF4-FFF2-40B4-BE49-F238E27FC236}">
                  <a16:creationId xmlns:a16="http://schemas.microsoft.com/office/drawing/2014/main" id="{A904E6A3-5287-4590-B7C2-5E81C773DAAF}"/>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15" name="Text Placeholder 5">
              <a:extLst>
                <a:ext uri="{FF2B5EF4-FFF2-40B4-BE49-F238E27FC236}">
                  <a16:creationId xmlns:a16="http://schemas.microsoft.com/office/drawing/2014/main" id="{DA783329-0E5C-48DE-996A-3D7EE681E3BF}"/>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16" name="Text Placeholder 5">
              <a:extLst>
                <a:ext uri="{FF2B5EF4-FFF2-40B4-BE49-F238E27FC236}">
                  <a16:creationId xmlns:a16="http://schemas.microsoft.com/office/drawing/2014/main" id="{D61801F9-DEC0-409B-B0E6-25B0E9C26678}"/>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17" name="Text Placeholder 5">
              <a:extLst>
                <a:ext uri="{FF2B5EF4-FFF2-40B4-BE49-F238E27FC236}">
                  <a16:creationId xmlns:a16="http://schemas.microsoft.com/office/drawing/2014/main" id="{1EC3E9A0-B70A-4C3D-A09A-A337E646FBFE}"/>
                </a:ext>
              </a:extLst>
            </p:cNvPr>
            <p:cNvSpPr txBox="1">
              <a:spLocks/>
            </p:cNvSpPr>
            <p:nvPr/>
          </p:nvSpPr>
          <p:spPr>
            <a:xfrm>
              <a:off x="10209320" y="4705023"/>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Appendix</a:t>
              </a:r>
              <a:endParaRPr lang="en-US" sz="1000">
                <a:solidFill>
                  <a:schemeClr val="bg2"/>
                </a:solidFill>
              </a:endParaRPr>
            </a:p>
          </p:txBody>
        </p:sp>
        <p:sp>
          <p:nvSpPr>
            <p:cNvPr id="18" name="Text Placeholder 5">
              <a:extLst>
                <a:ext uri="{FF2B5EF4-FFF2-40B4-BE49-F238E27FC236}">
                  <a16:creationId xmlns:a16="http://schemas.microsoft.com/office/drawing/2014/main" id="{0DF59D29-B3E0-438B-9A84-358630DB863E}"/>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9" name="Picture 18">
            <a:extLst>
              <a:ext uri="{FF2B5EF4-FFF2-40B4-BE49-F238E27FC236}">
                <a16:creationId xmlns:a16="http://schemas.microsoft.com/office/drawing/2014/main" id="{036D9D5A-793D-4AB1-B726-71A66C7AE686}"/>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27" name="Picture Placeholder 26" descr="A close up of a logo&#10;&#10;Description automatically generated">
            <a:extLst>
              <a:ext uri="{FF2B5EF4-FFF2-40B4-BE49-F238E27FC236}">
                <a16:creationId xmlns:a16="http://schemas.microsoft.com/office/drawing/2014/main" id="{6FC3B574-A685-4B18-9D26-262716FAC754}"/>
              </a:ext>
            </a:extLst>
          </p:cNvPr>
          <p:cNvPicPr>
            <a:picLocks noGrp="1" noChangeAspect="1"/>
          </p:cNvPicPr>
          <p:nvPr>
            <p:ph type="pic" sz="quarter" idx="11"/>
          </p:nvPr>
        </p:nvPicPr>
        <p:blipFill>
          <a:blip r:embed="rId4"/>
          <a:srcRect l="15" r="15"/>
          <a:stretch>
            <a:fillRect/>
          </a:stretch>
        </p:blipFill>
        <p:spPr>
          <a:xfrm>
            <a:off x="4044665" y="656573"/>
            <a:ext cx="5400000" cy="5400000"/>
          </a:xfrm>
        </p:spPr>
      </p:pic>
    </p:spTree>
    <p:extLst>
      <p:ext uri="{BB962C8B-B14F-4D97-AF65-F5344CB8AC3E}">
        <p14:creationId xmlns:p14="http://schemas.microsoft.com/office/powerpoint/2010/main" val="3925801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Joining Multiple Tables</a:t>
              </a:r>
              <a:endParaRPr lang="en-US" sz="1000" b="1">
                <a:solidFill>
                  <a:schemeClr val="accent1"/>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7" name="Rectangle 2">
            <a:extLst>
              <a:ext uri="{FF2B5EF4-FFF2-40B4-BE49-F238E27FC236}">
                <a16:creationId xmlns:a16="http://schemas.microsoft.com/office/drawing/2014/main" id="{68718942-2825-4801-A101-FA5CEC058F86}"/>
              </a:ext>
            </a:extLst>
          </p:cNvPr>
          <p:cNvSpPr>
            <a:spLocks noGrp="1" noChangeArrowheads="1"/>
          </p:cNvSpPr>
          <p:nvPr>
            <p:ph type="title"/>
          </p:nvPr>
        </p:nvSpPr>
        <p:spPr>
          <a:xfrm>
            <a:off x="400050" y="400050"/>
            <a:ext cx="8239125" cy="695325"/>
          </a:xfrm>
        </p:spPr>
        <p:txBody>
          <a:bodyPr vert="horz" lIns="0" tIns="0" rIns="0" bIns="0" rtlCol="0" anchor="t" anchorCtr="0">
            <a:noAutofit/>
          </a:bodyPr>
          <a:lstStyle/>
          <a:p>
            <a:r>
              <a:rPr lang="en-US" altLang="en-US"/>
              <a:t>SQL Join Expression Styles</a:t>
            </a:r>
          </a:p>
        </p:txBody>
      </p:sp>
      <p:pic>
        <p:nvPicPr>
          <p:cNvPr id="18" name="Picture 11" descr="Tbl07-01">
            <a:extLst>
              <a:ext uri="{FF2B5EF4-FFF2-40B4-BE49-F238E27FC236}">
                <a16:creationId xmlns:a16="http://schemas.microsoft.com/office/drawing/2014/main" id="{42897C9B-7855-4EEB-AA5A-4A30EB9B61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32" b="2932"/>
          <a:stretch/>
        </p:blipFill>
        <p:spPr>
          <a:xfrm>
            <a:off x="485775" y="1095375"/>
            <a:ext cx="7620000" cy="4648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ext Placeholder 5">
            <a:extLst>
              <a:ext uri="{FF2B5EF4-FFF2-40B4-BE49-F238E27FC236}">
                <a16:creationId xmlns:a16="http://schemas.microsoft.com/office/drawing/2014/main" id="{F5BE38AB-EF6E-4AB6-BACE-511DA3511393}"/>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998784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Joining Multiple Tables</a:t>
              </a:r>
              <a:endParaRPr lang="en-US" sz="1000" b="1">
                <a:solidFill>
                  <a:schemeClr val="accent1"/>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B1452808-F23A-4195-87EE-1B28CD3B8990}"/>
              </a:ext>
            </a:extLst>
          </p:cNvPr>
          <p:cNvSpPr>
            <a:spLocks noGrp="1"/>
          </p:cNvSpPr>
          <p:nvPr>
            <p:ph type="title"/>
          </p:nvPr>
        </p:nvSpPr>
        <p:spPr>
          <a:xfrm>
            <a:off x="619125" y="249685"/>
            <a:ext cx="9144000" cy="787400"/>
          </a:xfrm>
        </p:spPr>
        <p:txBody>
          <a:bodyPr vert="horz" lIns="0" tIns="0" rIns="0" bIns="0" rtlCol="0" anchor="t" anchorCtr="0">
            <a:noAutofit/>
          </a:bodyPr>
          <a:lstStyle/>
          <a:p>
            <a:r>
              <a:rPr lang="en-US"/>
              <a:t>Inner Join</a:t>
            </a:r>
            <a:br>
              <a:rPr lang="en-US"/>
            </a:br>
            <a:endParaRPr lang="en-US"/>
          </a:p>
        </p:txBody>
      </p:sp>
      <p:sp>
        <p:nvSpPr>
          <p:cNvPr id="16" name="Rectangle 6">
            <a:extLst>
              <a:ext uri="{FF2B5EF4-FFF2-40B4-BE49-F238E27FC236}">
                <a16:creationId xmlns:a16="http://schemas.microsoft.com/office/drawing/2014/main" id="{D76149A4-5B9A-4127-8977-5F371D1AEE37}"/>
              </a:ext>
            </a:extLst>
          </p:cNvPr>
          <p:cNvSpPr>
            <a:spLocks noChangeArrowheads="1"/>
          </p:cNvSpPr>
          <p:nvPr/>
        </p:nvSpPr>
        <p:spPr bwMode="auto">
          <a:xfrm>
            <a:off x="619125" y="1211997"/>
            <a:ext cx="7086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dirty="0">
                <a:latin typeface="Courier New" panose="02070309020205020404" pitchFamily="49" charset="0"/>
              </a:rPr>
              <a:t>SELECT A.EMPLOYEE_ID,A.DEPARTMENT_ID,FIRST_NAME,LAST_NAME from </a:t>
            </a:r>
          </a:p>
          <a:p>
            <a:r>
              <a:rPr lang="en-US" altLang="en-US" sz="1400" dirty="0">
                <a:latin typeface="Courier New" panose="02070309020205020404" pitchFamily="49" charset="0"/>
              </a:rPr>
              <a:t>	EMPLOYEES A </a:t>
            </a:r>
          </a:p>
          <a:p>
            <a:r>
              <a:rPr lang="en-US" altLang="en-US" sz="1400" dirty="0">
                <a:latin typeface="Courier New" panose="02070309020205020404" pitchFamily="49" charset="0"/>
              </a:rPr>
              <a:t>INNER JOIN</a:t>
            </a:r>
          </a:p>
          <a:p>
            <a:r>
              <a:rPr lang="en-US" altLang="en-US" sz="1400" dirty="0">
                <a:latin typeface="Courier New" panose="02070309020205020404" pitchFamily="49" charset="0"/>
              </a:rPr>
              <a:t>DEPARTMENTS B</a:t>
            </a:r>
          </a:p>
          <a:p>
            <a:r>
              <a:rPr lang="en-US" altLang="en-US" sz="1400" dirty="0">
                <a:latin typeface="Courier New" panose="02070309020205020404" pitchFamily="49" charset="0"/>
              </a:rPr>
              <a:t>ON A.DEPARTMENT_ID = B.DEPARTMENT_ID;</a:t>
            </a:r>
          </a:p>
        </p:txBody>
      </p:sp>
      <p:pic>
        <p:nvPicPr>
          <p:cNvPr id="17" name="Picture 7">
            <a:extLst>
              <a:ext uri="{FF2B5EF4-FFF2-40B4-BE49-F238E27FC236}">
                <a16:creationId xmlns:a16="http://schemas.microsoft.com/office/drawing/2014/main" id="{276F3CA2-6241-4829-BB47-5400C298B10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7338" y="3518772"/>
            <a:ext cx="4443412"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5">
            <a:extLst>
              <a:ext uri="{FF2B5EF4-FFF2-40B4-BE49-F238E27FC236}">
                <a16:creationId xmlns:a16="http://schemas.microsoft.com/office/drawing/2014/main" id="{BEFE7E18-FB86-4437-9355-A169CA0DCA89}"/>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248733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quarter" idx="10"/>
          </p:nvPr>
        </p:nvSpPr>
        <p:spPr>
          <a:xfrm>
            <a:off x="1056640" y="1336816"/>
            <a:ext cx="3746923" cy="184666"/>
          </a:xfrm>
        </p:spPr>
        <p:txBody>
          <a:bodyPr>
            <a:spAutoFit/>
          </a:bodyPr>
          <a:lstStyle/>
          <a:p>
            <a:pPr>
              <a:spcAft>
                <a:spcPts val="0"/>
              </a:spcAft>
            </a:pPr>
            <a:r>
              <a:rPr lang="en-US" altLang="en-US" b="1"/>
              <a:t>Restricting &amp; Sorting</a:t>
            </a:r>
            <a:endParaRPr lang="en-US" b="1"/>
          </a:p>
        </p:txBody>
      </p:sp>
      <p:sp>
        <p:nvSpPr>
          <p:cNvPr id="4" name="Title 3"/>
          <p:cNvSpPr>
            <a:spLocks noGrp="1"/>
          </p:cNvSpPr>
          <p:nvPr>
            <p:ph type="title"/>
          </p:nvPr>
        </p:nvSpPr>
        <p:spPr>
          <a:xfrm>
            <a:off x="469901" y="378938"/>
            <a:ext cx="9163050" cy="334102"/>
          </a:xfrm>
        </p:spPr>
        <p:txBody>
          <a:bodyPr/>
          <a:lstStyle/>
          <a:p>
            <a:r>
              <a:rPr lang="en-US" noProof="0" dirty="0"/>
              <a:t>Course Content</a:t>
            </a:r>
          </a:p>
        </p:txBody>
      </p:sp>
      <p:sp>
        <p:nvSpPr>
          <p:cNvPr id="2" name="Oval 1">
            <a:hlinkClick r:id="" action="ppaction://noaction"/>
          </p:cNvPr>
          <p:cNvSpPr/>
          <p:nvPr/>
        </p:nvSpPr>
        <p:spPr bwMode="gray">
          <a:xfrm>
            <a:off x="550416" y="1283300"/>
            <a:ext cx="288578" cy="291697"/>
          </a:xfrm>
          <a:prstGeom prst="ellipse">
            <a:avLst/>
          </a:prstGeom>
          <a:solidFill>
            <a:srgbClr val="201E1E"/>
          </a:solidFill>
          <a:ln w="19050" algn="ctr">
            <a:noFill/>
            <a:miter lim="800000"/>
            <a:headEnd/>
            <a:tailEnd/>
          </a:ln>
        </p:spPr>
        <p:txBody>
          <a:bodyPr wrap="square" lIns="0" tIns="0" rIns="0" bIns="0" rtlCol="0" anchor="ctr"/>
          <a:lstStyle/>
          <a:p>
            <a:pPr algn="ctr">
              <a:lnSpc>
                <a:spcPct val="106000"/>
              </a:lnSpc>
            </a:pPr>
            <a:r>
              <a:rPr lang="ru-RU" sz="1400">
                <a:solidFill>
                  <a:schemeClr val="bg1"/>
                </a:solidFill>
              </a:rPr>
              <a:t>1</a:t>
            </a:r>
            <a:endParaRPr lang="en-GB" sz="1400">
              <a:solidFill>
                <a:schemeClr val="bg1"/>
              </a:solidFill>
            </a:endParaRPr>
          </a:p>
        </p:txBody>
      </p:sp>
      <p:pic>
        <p:nvPicPr>
          <p:cNvPr id="11" name="Picture Placeholder 10" descr="A close up of an animal&#10;&#10;Description automatically generated">
            <a:extLst>
              <a:ext uri="{FF2B5EF4-FFF2-40B4-BE49-F238E27FC236}">
                <a16:creationId xmlns:a16="http://schemas.microsoft.com/office/drawing/2014/main" id="{54726ADC-37E7-4C62-AD61-C86B1DD335BE}"/>
              </a:ext>
            </a:extLst>
          </p:cNvPr>
          <p:cNvPicPr>
            <a:picLocks noGrp="1" noChangeAspect="1"/>
          </p:cNvPicPr>
          <p:nvPr>
            <p:ph type="pic" sz="quarter" idx="15"/>
          </p:nvPr>
        </p:nvPicPr>
        <p:blipFill>
          <a:blip r:embed="rId3"/>
          <a:srcRect l="1312" r="1312"/>
          <a:stretch>
            <a:fillRect/>
          </a:stretch>
        </p:blipFill>
        <p:spPr>
          <a:xfrm>
            <a:off x="4803563" y="833960"/>
            <a:ext cx="4944120" cy="5190079"/>
          </a:xfrm>
        </p:spPr>
      </p:pic>
      <p:sp>
        <p:nvSpPr>
          <p:cNvPr id="22" name="Text Placeholder 5">
            <a:extLst>
              <a:ext uri="{FF2B5EF4-FFF2-40B4-BE49-F238E27FC236}">
                <a16:creationId xmlns:a16="http://schemas.microsoft.com/office/drawing/2014/main" id="{7AEE5D28-14F9-4955-B6E1-9F59C750C4D9}"/>
              </a:ext>
            </a:extLst>
          </p:cNvPr>
          <p:cNvSpPr txBox="1">
            <a:spLocks/>
          </p:cNvSpPr>
          <p:nvPr/>
        </p:nvSpPr>
        <p:spPr>
          <a:xfrm>
            <a:off x="1056640" y="1862121"/>
            <a:ext cx="3746923" cy="18466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altLang="en-US" b="1"/>
              <a:t>Single Row Functions</a:t>
            </a:r>
            <a:endParaRPr lang="en-US" b="1"/>
          </a:p>
        </p:txBody>
      </p:sp>
      <p:sp>
        <p:nvSpPr>
          <p:cNvPr id="23" name="Oval 22">
            <a:hlinkClick r:id="" action="ppaction://noaction"/>
            <a:extLst>
              <a:ext uri="{FF2B5EF4-FFF2-40B4-BE49-F238E27FC236}">
                <a16:creationId xmlns:a16="http://schemas.microsoft.com/office/drawing/2014/main" id="{9F37DC8A-933E-43F8-9E72-329E4E80BFFD}"/>
              </a:ext>
            </a:extLst>
          </p:cNvPr>
          <p:cNvSpPr/>
          <p:nvPr/>
        </p:nvSpPr>
        <p:spPr bwMode="gray">
          <a:xfrm>
            <a:off x="550416" y="1808605"/>
            <a:ext cx="288578" cy="291697"/>
          </a:xfrm>
          <a:prstGeom prst="ellipse">
            <a:avLst/>
          </a:prstGeom>
          <a:solidFill>
            <a:schemeClr val="accent1"/>
          </a:solidFill>
          <a:ln w="19050" algn="ctr">
            <a:noFill/>
            <a:miter lim="800000"/>
            <a:headEnd/>
            <a:tailEnd/>
          </a:ln>
        </p:spPr>
        <p:txBody>
          <a:bodyPr wrap="square" lIns="0" tIns="0" rIns="0" bIns="0" rtlCol="0" anchor="ctr"/>
          <a:lstStyle/>
          <a:p>
            <a:pPr algn="ctr">
              <a:lnSpc>
                <a:spcPct val="106000"/>
              </a:lnSpc>
            </a:pPr>
            <a:r>
              <a:rPr lang="en-US" sz="1400">
                <a:solidFill>
                  <a:schemeClr val="bg1"/>
                </a:solidFill>
              </a:rPr>
              <a:t>2</a:t>
            </a:r>
            <a:endParaRPr lang="en-GB" sz="1400">
              <a:solidFill>
                <a:schemeClr val="bg1"/>
              </a:solidFill>
            </a:endParaRPr>
          </a:p>
        </p:txBody>
      </p:sp>
      <p:sp>
        <p:nvSpPr>
          <p:cNvPr id="24" name="Text Placeholder 5">
            <a:extLst>
              <a:ext uri="{FF2B5EF4-FFF2-40B4-BE49-F238E27FC236}">
                <a16:creationId xmlns:a16="http://schemas.microsoft.com/office/drawing/2014/main" id="{A3ECA717-3EFA-45E4-9F83-4538B6C21B54}"/>
              </a:ext>
            </a:extLst>
          </p:cNvPr>
          <p:cNvSpPr txBox="1">
            <a:spLocks/>
          </p:cNvSpPr>
          <p:nvPr/>
        </p:nvSpPr>
        <p:spPr>
          <a:xfrm>
            <a:off x="1056640" y="2387426"/>
            <a:ext cx="3746923" cy="18466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altLang="en-US" b="1"/>
              <a:t>Joining Multiple Tables</a:t>
            </a:r>
            <a:endParaRPr lang="en-US" b="1"/>
          </a:p>
        </p:txBody>
      </p:sp>
      <p:sp>
        <p:nvSpPr>
          <p:cNvPr id="25" name="Oval 24">
            <a:hlinkClick r:id="" action="ppaction://noaction"/>
            <a:extLst>
              <a:ext uri="{FF2B5EF4-FFF2-40B4-BE49-F238E27FC236}">
                <a16:creationId xmlns:a16="http://schemas.microsoft.com/office/drawing/2014/main" id="{F86F7AE0-9E1B-4EE6-98E1-C82DF47EB195}"/>
              </a:ext>
            </a:extLst>
          </p:cNvPr>
          <p:cNvSpPr/>
          <p:nvPr/>
        </p:nvSpPr>
        <p:spPr bwMode="gray">
          <a:xfrm>
            <a:off x="550416" y="2333910"/>
            <a:ext cx="288578" cy="291697"/>
          </a:xfrm>
          <a:prstGeom prst="ellipse">
            <a:avLst/>
          </a:prstGeom>
          <a:solidFill>
            <a:srgbClr val="201E1E"/>
          </a:solidFill>
          <a:ln w="19050" algn="ctr">
            <a:noFill/>
            <a:miter lim="800000"/>
            <a:headEnd/>
            <a:tailEnd/>
          </a:ln>
        </p:spPr>
        <p:txBody>
          <a:bodyPr wrap="square" lIns="0" tIns="0" rIns="0" bIns="0" rtlCol="0" anchor="ctr"/>
          <a:lstStyle/>
          <a:p>
            <a:pPr algn="ctr">
              <a:lnSpc>
                <a:spcPct val="106000"/>
              </a:lnSpc>
            </a:pPr>
            <a:r>
              <a:rPr lang="en-US" sz="1400">
                <a:solidFill>
                  <a:schemeClr val="bg1"/>
                </a:solidFill>
              </a:rPr>
              <a:t>3</a:t>
            </a:r>
            <a:endParaRPr lang="en-GB" sz="1400">
              <a:solidFill>
                <a:schemeClr val="bg1"/>
              </a:solidFill>
            </a:endParaRPr>
          </a:p>
        </p:txBody>
      </p:sp>
      <p:sp>
        <p:nvSpPr>
          <p:cNvPr id="30" name="Text Placeholder 5">
            <a:extLst>
              <a:ext uri="{FF2B5EF4-FFF2-40B4-BE49-F238E27FC236}">
                <a16:creationId xmlns:a16="http://schemas.microsoft.com/office/drawing/2014/main" id="{2E5ABA29-344A-4064-8C28-ED7EF1F50441}"/>
              </a:ext>
            </a:extLst>
          </p:cNvPr>
          <p:cNvSpPr txBox="1">
            <a:spLocks/>
          </p:cNvSpPr>
          <p:nvPr/>
        </p:nvSpPr>
        <p:spPr>
          <a:xfrm>
            <a:off x="1056640" y="2915860"/>
            <a:ext cx="3746923" cy="18466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altLang="en-US" b="1"/>
              <a:t>Aggregation</a:t>
            </a:r>
            <a:endParaRPr lang="en-US" b="1"/>
          </a:p>
        </p:txBody>
      </p:sp>
      <p:sp>
        <p:nvSpPr>
          <p:cNvPr id="31" name="Oval 30">
            <a:hlinkClick r:id="" action="ppaction://noaction"/>
            <a:extLst>
              <a:ext uri="{FF2B5EF4-FFF2-40B4-BE49-F238E27FC236}">
                <a16:creationId xmlns:a16="http://schemas.microsoft.com/office/drawing/2014/main" id="{38D2BE94-A20B-4324-BDDF-FFAF96D6B5B1}"/>
              </a:ext>
            </a:extLst>
          </p:cNvPr>
          <p:cNvSpPr/>
          <p:nvPr/>
        </p:nvSpPr>
        <p:spPr bwMode="gray">
          <a:xfrm>
            <a:off x="550416" y="2862344"/>
            <a:ext cx="288578" cy="291697"/>
          </a:xfrm>
          <a:prstGeom prst="ellipse">
            <a:avLst/>
          </a:prstGeom>
          <a:solidFill>
            <a:schemeClr val="accent1"/>
          </a:solidFill>
          <a:ln w="19050" algn="ctr">
            <a:noFill/>
            <a:miter lim="800000"/>
            <a:headEnd/>
            <a:tailEnd/>
          </a:ln>
        </p:spPr>
        <p:txBody>
          <a:bodyPr wrap="square" lIns="0" tIns="0" rIns="0" bIns="0" rtlCol="0" anchor="ctr"/>
          <a:lstStyle/>
          <a:p>
            <a:pPr algn="ctr">
              <a:lnSpc>
                <a:spcPct val="106000"/>
              </a:lnSpc>
            </a:pPr>
            <a:r>
              <a:rPr lang="en-US" sz="1400">
                <a:solidFill>
                  <a:schemeClr val="bg1"/>
                </a:solidFill>
              </a:rPr>
              <a:t>4</a:t>
            </a:r>
            <a:endParaRPr lang="en-GB" sz="1400">
              <a:solidFill>
                <a:schemeClr val="bg1"/>
              </a:solidFill>
            </a:endParaRPr>
          </a:p>
        </p:txBody>
      </p:sp>
      <p:sp>
        <p:nvSpPr>
          <p:cNvPr id="34" name="Text Placeholder 5">
            <a:extLst>
              <a:ext uri="{FF2B5EF4-FFF2-40B4-BE49-F238E27FC236}">
                <a16:creationId xmlns:a16="http://schemas.microsoft.com/office/drawing/2014/main" id="{77488075-3D96-4E0A-A3C7-78D4DBD50EC5}"/>
              </a:ext>
            </a:extLst>
          </p:cNvPr>
          <p:cNvSpPr txBox="1">
            <a:spLocks/>
          </p:cNvSpPr>
          <p:nvPr/>
        </p:nvSpPr>
        <p:spPr>
          <a:xfrm>
            <a:off x="1056640" y="3444294"/>
            <a:ext cx="3746923" cy="18466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altLang="en-US" b="1"/>
              <a:t>Analytical Functions</a:t>
            </a:r>
            <a:endParaRPr lang="en-US" b="1"/>
          </a:p>
        </p:txBody>
      </p:sp>
      <p:sp>
        <p:nvSpPr>
          <p:cNvPr id="35" name="Oval 34">
            <a:hlinkClick r:id="" action="ppaction://noaction"/>
            <a:extLst>
              <a:ext uri="{FF2B5EF4-FFF2-40B4-BE49-F238E27FC236}">
                <a16:creationId xmlns:a16="http://schemas.microsoft.com/office/drawing/2014/main" id="{793D2689-EC99-4A5B-883C-EDEC30B5FCE8}"/>
              </a:ext>
            </a:extLst>
          </p:cNvPr>
          <p:cNvSpPr/>
          <p:nvPr/>
        </p:nvSpPr>
        <p:spPr bwMode="gray">
          <a:xfrm>
            <a:off x="550416" y="3390778"/>
            <a:ext cx="288578" cy="291697"/>
          </a:xfrm>
          <a:prstGeom prst="ellipse">
            <a:avLst/>
          </a:prstGeom>
          <a:solidFill>
            <a:srgbClr val="201E1E"/>
          </a:solidFill>
          <a:ln w="19050" algn="ctr">
            <a:noFill/>
            <a:miter lim="800000"/>
            <a:headEnd/>
            <a:tailEnd/>
          </a:ln>
        </p:spPr>
        <p:txBody>
          <a:bodyPr wrap="square" lIns="0" tIns="0" rIns="0" bIns="0" rtlCol="0" anchor="ctr"/>
          <a:lstStyle/>
          <a:p>
            <a:pPr algn="ctr">
              <a:lnSpc>
                <a:spcPct val="106000"/>
              </a:lnSpc>
            </a:pPr>
            <a:r>
              <a:rPr lang="en-US" sz="1400">
                <a:solidFill>
                  <a:schemeClr val="bg1"/>
                </a:solidFill>
              </a:rPr>
              <a:t>5</a:t>
            </a:r>
            <a:endParaRPr lang="en-GB" sz="1400">
              <a:solidFill>
                <a:schemeClr val="bg1"/>
              </a:solidFill>
            </a:endParaRPr>
          </a:p>
        </p:txBody>
      </p:sp>
      <p:sp>
        <p:nvSpPr>
          <p:cNvPr id="36" name="Text Placeholder 5">
            <a:extLst>
              <a:ext uri="{FF2B5EF4-FFF2-40B4-BE49-F238E27FC236}">
                <a16:creationId xmlns:a16="http://schemas.microsoft.com/office/drawing/2014/main" id="{61BC86AD-B140-4CEA-A0AA-F7E488FEDA6C}"/>
              </a:ext>
            </a:extLst>
          </p:cNvPr>
          <p:cNvSpPr txBox="1">
            <a:spLocks/>
          </p:cNvSpPr>
          <p:nvPr/>
        </p:nvSpPr>
        <p:spPr>
          <a:xfrm>
            <a:off x="1056640" y="3969600"/>
            <a:ext cx="3746923" cy="18466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altLang="en-US" b="1"/>
              <a:t>Subqueries</a:t>
            </a:r>
            <a:endParaRPr lang="en-US" b="1"/>
          </a:p>
        </p:txBody>
      </p:sp>
      <p:sp>
        <p:nvSpPr>
          <p:cNvPr id="37" name="Oval 36">
            <a:hlinkClick r:id="" action="ppaction://noaction"/>
            <a:extLst>
              <a:ext uri="{FF2B5EF4-FFF2-40B4-BE49-F238E27FC236}">
                <a16:creationId xmlns:a16="http://schemas.microsoft.com/office/drawing/2014/main" id="{01D176FE-0430-4049-83CE-606811A4C5BF}"/>
              </a:ext>
            </a:extLst>
          </p:cNvPr>
          <p:cNvSpPr/>
          <p:nvPr/>
        </p:nvSpPr>
        <p:spPr bwMode="gray">
          <a:xfrm>
            <a:off x="550416" y="3916084"/>
            <a:ext cx="288578" cy="291697"/>
          </a:xfrm>
          <a:prstGeom prst="ellipse">
            <a:avLst/>
          </a:prstGeom>
          <a:solidFill>
            <a:schemeClr val="accent1"/>
          </a:solidFill>
          <a:ln w="19050" algn="ctr">
            <a:noFill/>
            <a:miter lim="800000"/>
            <a:headEnd/>
            <a:tailEnd/>
          </a:ln>
        </p:spPr>
        <p:txBody>
          <a:bodyPr wrap="square" lIns="0" tIns="0" rIns="0" bIns="0" rtlCol="0" anchor="ctr"/>
          <a:lstStyle/>
          <a:p>
            <a:pPr algn="ctr">
              <a:lnSpc>
                <a:spcPct val="106000"/>
              </a:lnSpc>
            </a:pPr>
            <a:r>
              <a:rPr lang="en-US" sz="1400">
                <a:solidFill>
                  <a:schemeClr val="bg1"/>
                </a:solidFill>
              </a:rPr>
              <a:t>6</a:t>
            </a:r>
            <a:endParaRPr lang="en-GB" sz="1400">
              <a:solidFill>
                <a:schemeClr val="bg1"/>
              </a:solidFill>
            </a:endParaRPr>
          </a:p>
        </p:txBody>
      </p:sp>
      <p:sp>
        <p:nvSpPr>
          <p:cNvPr id="39" name="Text Placeholder 5">
            <a:extLst>
              <a:ext uri="{FF2B5EF4-FFF2-40B4-BE49-F238E27FC236}">
                <a16:creationId xmlns:a16="http://schemas.microsoft.com/office/drawing/2014/main" id="{0986F9DC-2572-4F57-A695-3C22EF27F1A4}"/>
              </a:ext>
            </a:extLst>
          </p:cNvPr>
          <p:cNvSpPr txBox="1">
            <a:spLocks/>
          </p:cNvSpPr>
          <p:nvPr/>
        </p:nvSpPr>
        <p:spPr>
          <a:xfrm>
            <a:off x="1056640" y="4494906"/>
            <a:ext cx="3746923" cy="18466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altLang="en-US" b="1"/>
              <a:t>Set Operators</a:t>
            </a:r>
            <a:endParaRPr lang="en-US" b="1"/>
          </a:p>
        </p:txBody>
      </p:sp>
      <p:sp>
        <p:nvSpPr>
          <p:cNvPr id="40" name="Oval 39">
            <a:hlinkClick r:id="" action="ppaction://noaction"/>
            <a:extLst>
              <a:ext uri="{FF2B5EF4-FFF2-40B4-BE49-F238E27FC236}">
                <a16:creationId xmlns:a16="http://schemas.microsoft.com/office/drawing/2014/main" id="{94EB31D0-91D3-446D-9624-2FD687B9A3C9}"/>
              </a:ext>
            </a:extLst>
          </p:cNvPr>
          <p:cNvSpPr/>
          <p:nvPr/>
        </p:nvSpPr>
        <p:spPr bwMode="gray">
          <a:xfrm>
            <a:off x="550416" y="4441390"/>
            <a:ext cx="288578" cy="291697"/>
          </a:xfrm>
          <a:prstGeom prst="ellipse">
            <a:avLst/>
          </a:prstGeom>
          <a:solidFill>
            <a:srgbClr val="201E1E"/>
          </a:solidFill>
          <a:ln w="19050" algn="ctr">
            <a:noFill/>
            <a:miter lim="800000"/>
            <a:headEnd/>
            <a:tailEnd/>
          </a:ln>
        </p:spPr>
        <p:txBody>
          <a:bodyPr wrap="square" lIns="0" tIns="0" rIns="0" bIns="0" rtlCol="0" anchor="ctr"/>
          <a:lstStyle/>
          <a:p>
            <a:pPr algn="ctr">
              <a:lnSpc>
                <a:spcPct val="106000"/>
              </a:lnSpc>
            </a:pPr>
            <a:r>
              <a:rPr lang="en-US" sz="1400">
                <a:solidFill>
                  <a:schemeClr val="bg1"/>
                </a:solidFill>
              </a:rPr>
              <a:t>7</a:t>
            </a:r>
            <a:endParaRPr lang="en-GB" sz="1400">
              <a:solidFill>
                <a:schemeClr val="bg1"/>
              </a:solidFill>
            </a:endParaRPr>
          </a:p>
        </p:txBody>
      </p:sp>
      <p:sp>
        <p:nvSpPr>
          <p:cNvPr id="41" name="Text Placeholder 5">
            <a:extLst>
              <a:ext uri="{FF2B5EF4-FFF2-40B4-BE49-F238E27FC236}">
                <a16:creationId xmlns:a16="http://schemas.microsoft.com/office/drawing/2014/main" id="{C05596E6-60D6-43F8-A73B-622A519EA2D6}"/>
              </a:ext>
            </a:extLst>
          </p:cNvPr>
          <p:cNvSpPr txBox="1">
            <a:spLocks/>
          </p:cNvSpPr>
          <p:nvPr/>
        </p:nvSpPr>
        <p:spPr>
          <a:xfrm>
            <a:off x="1056640" y="5026195"/>
            <a:ext cx="3746923" cy="18466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altLang="en-US" b="1"/>
              <a:t>Hierarchical Retrieval</a:t>
            </a:r>
            <a:endParaRPr lang="en-US" b="1"/>
          </a:p>
        </p:txBody>
      </p:sp>
      <p:sp>
        <p:nvSpPr>
          <p:cNvPr id="42" name="Oval 41">
            <a:hlinkClick r:id="" action="ppaction://noaction"/>
            <a:extLst>
              <a:ext uri="{FF2B5EF4-FFF2-40B4-BE49-F238E27FC236}">
                <a16:creationId xmlns:a16="http://schemas.microsoft.com/office/drawing/2014/main" id="{0DF5CC72-A0DB-4B70-9830-003CE2F77C93}"/>
              </a:ext>
            </a:extLst>
          </p:cNvPr>
          <p:cNvSpPr/>
          <p:nvPr/>
        </p:nvSpPr>
        <p:spPr bwMode="gray">
          <a:xfrm>
            <a:off x="550416" y="4972679"/>
            <a:ext cx="288578" cy="291697"/>
          </a:xfrm>
          <a:prstGeom prst="ellipse">
            <a:avLst/>
          </a:prstGeom>
          <a:solidFill>
            <a:schemeClr val="accent1"/>
          </a:solidFill>
          <a:ln w="19050" algn="ctr">
            <a:noFill/>
            <a:miter lim="800000"/>
            <a:headEnd/>
            <a:tailEnd/>
          </a:ln>
        </p:spPr>
        <p:txBody>
          <a:bodyPr wrap="square" lIns="0" tIns="0" rIns="0" bIns="0" rtlCol="0" anchor="ctr"/>
          <a:lstStyle/>
          <a:p>
            <a:pPr algn="ctr">
              <a:lnSpc>
                <a:spcPct val="106000"/>
              </a:lnSpc>
            </a:pPr>
            <a:r>
              <a:rPr lang="en-US" sz="1400">
                <a:solidFill>
                  <a:schemeClr val="bg1"/>
                </a:solidFill>
              </a:rPr>
              <a:t>8</a:t>
            </a:r>
            <a:endParaRPr lang="en-GB" sz="1400">
              <a:solidFill>
                <a:schemeClr val="bg1"/>
              </a:solidFill>
            </a:endParaRPr>
          </a:p>
        </p:txBody>
      </p:sp>
      <p:sp>
        <p:nvSpPr>
          <p:cNvPr id="43" name="Text Placeholder 5">
            <a:extLst>
              <a:ext uri="{FF2B5EF4-FFF2-40B4-BE49-F238E27FC236}">
                <a16:creationId xmlns:a16="http://schemas.microsoft.com/office/drawing/2014/main" id="{94FA670D-9F81-4893-A6E5-72E791179D26}"/>
              </a:ext>
            </a:extLst>
          </p:cNvPr>
          <p:cNvSpPr txBox="1">
            <a:spLocks/>
          </p:cNvSpPr>
          <p:nvPr/>
        </p:nvSpPr>
        <p:spPr>
          <a:xfrm>
            <a:off x="1056640" y="5557484"/>
            <a:ext cx="3746923" cy="18466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altLang="en-US" b="1"/>
              <a:t>Additional Practice</a:t>
            </a:r>
            <a:endParaRPr lang="en-US" b="1"/>
          </a:p>
        </p:txBody>
      </p:sp>
      <p:sp>
        <p:nvSpPr>
          <p:cNvPr id="44" name="Oval 43">
            <a:hlinkClick r:id="" action="ppaction://noaction"/>
            <a:extLst>
              <a:ext uri="{FF2B5EF4-FFF2-40B4-BE49-F238E27FC236}">
                <a16:creationId xmlns:a16="http://schemas.microsoft.com/office/drawing/2014/main" id="{B9BBFE4B-BFC8-4FA5-9FEA-AA9321CA687B}"/>
              </a:ext>
            </a:extLst>
          </p:cNvPr>
          <p:cNvSpPr/>
          <p:nvPr/>
        </p:nvSpPr>
        <p:spPr bwMode="gray">
          <a:xfrm>
            <a:off x="550416" y="5503968"/>
            <a:ext cx="288578" cy="291697"/>
          </a:xfrm>
          <a:prstGeom prst="ellipse">
            <a:avLst/>
          </a:prstGeom>
          <a:solidFill>
            <a:srgbClr val="201E1E"/>
          </a:solidFill>
          <a:ln w="19050" algn="ctr">
            <a:noFill/>
            <a:miter lim="800000"/>
            <a:headEnd/>
            <a:tailEnd/>
          </a:ln>
        </p:spPr>
        <p:txBody>
          <a:bodyPr wrap="square" lIns="0" tIns="0" rIns="0" bIns="0" rtlCol="0" anchor="ctr"/>
          <a:lstStyle/>
          <a:p>
            <a:pPr algn="ctr">
              <a:lnSpc>
                <a:spcPct val="106000"/>
              </a:lnSpc>
            </a:pPr>
            <a:r>
              <a:rPr lang="en-US" sz="1400">
                <a:solidFill>
                  <a:schemeClr val="bg1"/>
                </a:solidFill>
              </a:rPr>
              <a:t>9</a:t>
            </a:r>
            <a:endParaRPr lang="en-GB" sz="1400">
              <a:solidFill>
                <a:schemeClr val="bg1"/>
              </a:solidFill>
            </a:endParaRPr>
          </a:p>
        </p:txBody>
      </p:sp>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b="1">
                  <a:solidFill>
                    <a:schemeClr val="accent1"/>
                  </a:solidFill>
                </a:rPr>
                <a:t>Course Content</a:t>
              </a:r>
            </a:p>
          </p:txBody>
        </p:sp>
      </p:grpSp>
      <p:pic>
        <p:nvPicPr>
          <p:cNvPr id="3" name="Picture 2">
            <a:extLst>
              <a:ext uri="{FF2B5EF4-FFF2-40B4-BE49-F238E27FC236}">
                <a16:creationId xmlns:a16="http://schemas.microsoft.com/office/drawing/2014/main" id="{E6296A91-1A9E-4FB7-A5DD-FD016C2C8EE8}"/>
              </a:ext>
            </a:extLst>
          </p:cNvPr>
          <p:cNvPicPr>
            <a:picLocks noChangeAspect="1"/>
          </p:cNvPicPr>
          <p:nvPr/>
        </p:nvPicPr>
        <p:blipFill>
          <a:blip r:embed="rId4"/>
          <a:stretch>
            <a:fillRect/>
          </a:stretch>
        </p:blipFill>
        <p:spPr>
          <a:xfrm>
            <a:off x="11620870" y="319596"/>
            <a:ext cx="463953" cy="514364"/>
          </a:xfrm>
          <a:prstGeom prst="rect">
            <a:avLst/>
          </a:prstGeom>
        </p:spPr>
      </p:pic>
      <p:sp>
        <p:nvSpPr>
          <p:cNvPr id="45" name="Text Placeholder 5">
            <a:extLst>
              <a:ext uri="{FF2B5EF4-FFF2-40B4-BE49-F238E27FC236}">
                <a16:creationId xmlns:a16="http://schemas.microsoft.com/office/drawing/2014/main" id="{A1851C89-175B-4DB5-BA5F-A73E3EE2187C}"/>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
        <p:nvSpPr>
          <p:cNvPr id="57" name="Text Placeholder 5">
            <a:extLst>
              <a:ext uri="{FF2B5EF4-FFF2-40B4-BE49-F238E27FC236}">
                <a16:creationId xmlns:a16="http://schemas.microsoft.com/office/drawing/2014/main" id="{34094BFC-63FF-4077-A7B6-A7DFDD85925D}"/>
              </a:ext>
            </a:extLst>
          </p:cNvPr>
          <p:cNvSpPr txBox="1">
            <a:spLocks/>
          </p:cNvSpPr>
          <p:nvPr/>
        </p:nvSpPr>
        <p:spPr>
          <a:xfrm>
            <a:off x="1056639" y="6102025"/>
            <a:ext cx="3746923" cy="184666"/>
          </a:xfrm>
          <a:prstGeom prst="rect">
            <a:avLst/>
          </a:prstGeom>
        </p:spPr>
        <p:txBody>
          <a:bodyPr vert="horz"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Aft>
                <a:spcPts val="0"/>
              </a:spcAft>
            </a:pPr>
            <a:r>
              <a:rPr lang="en-US" altLang="en-US" b="1"/>
              <a:t>Appendix</a:t>
            </a:r>
            <a:endParaRPr lang="en-US" b="1"/>
          </a:p>
        </p:txBody>
      </p:sp>
      <p:sp>
        <p:nvSpPr>
          <p:cNvPr id="60" name="Oval 59">
            <a:hlinkClick r:id="" action="ppaction://noaction"/>
            <a:extLst>
              <a:ext uri="{FF2B5EF4-FFF2-40B4-BE49-F238E27FC236}">
                <a16:creationId xmlns:a16="http://schemas.microsoft.com/office/drawing/2014/main" id="{57A722B5-42BE-40DC-9E44-ED237E855861}"/>
              </a:ext>
            </a:extLst>
          </p:cNvPr>
          <p:cNvSpPr/>
          <p:nvPr/>
        </p:nvSpPr>
        <p:spPr bwMode="gray">
          <a:xfrm>
            <a:off x="550416" y="6035257"/>
            <a:ext cx="288578" cy="291697"/>
          </a:xfrm>
          <a:prstGeom prst="ellipse">
            <a:avLst/>
          </a:prstGeom>
          <a:solidFill>
            <a:schemeClr val="accent1"/>
          </a:solidFill>
          <a:ln w="19050" algn="ctr">
            <a:noFill/>
            <a:miter lim="800000"/>
            <a:headEnd/>
            <a:tailEnd/>
          </a:ln>
        </p:spPr>
        <p:txBody>
          <a:bodyPr wrap="square" lIns="0" tIns="0" rIns="0" bIns="0" rtlCol="0" anchor="ctr"/>
          <a:lstStyle/>
          <a:p>
            <a:pPr algn="ctr">
              <a:lnSpc>
                <a:spcPct val="106000"/>
              </a:lnSpc>
            </a:pPr>
            <a:r>
              <a:rPr lang="en-US" sz="1260">
                <a:solidFill>
                  <a:schemeClr val="bg1"/>
                </a:solidFill>
              </a:rPr>
              <a:t>10</a:t>
            </a:r>
            <a:endParaRPr lang="en-GB" sz="1260">
              <a:solidFill>
                <a:schemeClr val="bg1"/>
              </a:solidFill>
            </a:endParaRPr>
          </a:p>
        </p:txBody>
      </p:sp>
    </p:spTree>
    <p:extLst>
      <p:ext uri="{BB962C8B-B14F-4D97-AF65-F5344CB8AC3E}">
        <p14:creationId xmlns:p14="http://schemas.microsoft.com/office/powerpoint/2010/main" val="2338008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Joining Multiple Tables</a:t>
              </a:r>
              <a:endParaRPr lang="en-US" sz="1000" b="1">
                <a:solidFill>
                  <a:schemeClr val="accent1"/>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91064B79-A166-4F06-BCFD-A429F0E2F2AB}"/>
              </a:ext>
            </a:extLst>
          </p:cNvPr>
          <p:cNvSpPr>
            <a:spLocks noGrp="1"/>
          </p:cNvSpPr>
          <p:nvPr>
            <p:ph type="title"/>
          </p:nvPr>
        </p:nvSpPr>
        <p:spPr>
          <a:xfrm>
            <a:off x="457200" y="298310"/>
            <a:ext cx="8639175" cy="800100"/>
          </a:xfrm>
        </p:spPr>
        <p:txBody>
          <a:bodyPr vert="horz" lIns="0" tIns="0" rIns="0" bIns="0" rtlCol="0" anchor="t" anchorCtr="0">
            <a:noAutofit/>
          </a:bodyPr>
          <a:lstStyle/>
          <a:p>
            <a:r>
              <a:rPr lang="en-US"/>
              <a:t>Outer Join</a:t>
            </a:r>
          </a:p>
        </p:txBody>
      </p:sp>
      <p:sp>
        <p:nvSpPr>
          <p:cNvPr id="16" name="Rectangle 5">
            <a:extLst>
              <a:ext uri="{FF2B5EF4-FFF2-40B4-BE49-F238E27FC236}">
                <a16:creationId xmlns:a16="http://schemas.microsoft.com/office/drawing/2014/main" id="{72B2535D-43C8-4251-9ABD-FD53751E55E5}"/>
              </a:ext>
            </a:extLst>
          </p:cNvPr>
          <p:cNvSpPr>
            <a:spLocks noChangeArrowheads="1"/>
          </p:cNvSpPr>
          <p:nvPr/>
        </p:nvSpPr>
        <p:spPr bwMode="auto">
          <a:xfrm>
            <a:off x="457200" y="1000126"/>
            <a:ext cx="7848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dirty="0">
                <a:latin typeface="Courier New" panose="02070309020205020404" pitchFamily="49" charset="0"/>
              </a:rPr>
              <a:t>SELECT A.EMPLOYEE_ID,B.DEPARTMENT_ID,FIRST_NAME,LAST_NAME from EMPLOYEES A </a:t>
            </a:r>
          </a:p>
          <a:p>
            <a:r>
              <a:rPr lang="en-US" altLang="en-US" sz="1400" dirty="0">
                <a:latin typeface="Courier New" panose="02070309020205020404" pitchFamily="49" charset="0"/>
              </a:rPr>
              <a:t>LEFT OUTER JOIN</a:t>
            </a:r>
          </a:p>
          <a:p>
            <a:r>
              <a:rPr lang="en-US" altLang="en-US" sz="1400" dirty="0">
                <a:latin typeface="Courier New" panose="02070309020205020404" pitchFamily="49" charset="0"/>
              </a:rPr>
              <a:t>DEPARTMENTS B</a:t>
            </a:r>
          </a:p>
          <a:p>
            <a:r>
              <a:rPr lang="en-US" altLang="en-US" sz="1400" dirty="0">
                <a:latin typeface="Courier New" panose="02070309020205020404" pitchFamily="49" charset="0"/>
              </a:rPr>
              <a:t>ON A.DEPARTMENT_ID = B.DEPARTMENT_ID;</a:t>
            </a:r>
          </a:p>
        </p:txBody>
      </p:sp>
      <p:pic>
        <p:nvPicPr>
          <p:cNvPr id="17" name="Picture 6">
            <a:extLst>
              <a:ext uri="{FF2B5EF4-FFF2-40B4-BE49-F238E27FC236}">
                <a16:creationId xmlns:a16="http://schemas.microsoft.com/office/drawing/2014/main" id="{818DC120-2FD5-4EE7-90F8-37D25A61535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2754452"/>
            <a:ext cx="3838575"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5">
            <a:extLst>
              <a:ext uri="{FF2B5EF4-FFF2-40B4-BE49-F238E27FC236}">
                <a16:creationId xmlns:a16="http://schemas.microsoft.com/office/drawing/2014/main" id="{D27E900F-91BA-4FE4-9113-BDCC04775B18}"/>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930357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Joining Multiple Tables</a:t>
              </a:r>
              <a:endParaRPr lang="en-US" sz="1000" b="1">
                <a:solidFill>
                  <a:schemeClr val="accent1"/>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Rectangle 2">
            <a:extLst>
              <a:ext uri="{FF2B5EF4-FFF2-40B4-BE49-F238E27FC236}">
                <a16:creationId xmlns:a16="http://schemas.microsoft.com/office/drawing/2014/main" id="{6123A2F4-B33B-4406-A76A-597172471403}"/>
              </a:ext>
            </a:extLst>
          </p:cNvPr>
          <p:cNvSpPr>
            <a:spLocks noGrp="1" noChangeArrowheads="1"/>
          </p:cNvSpPr>
          <p:nvPr>
            <p:ph type="title"/>
          </p:nvPr>
        </p:nvSpPr>
        <p:spPr>
          <a:xfrm>
            <a:off x="419100" y="219076"/>
            <a:ext cx="8420100" cy="876300"/>
          </a:xfrm>
        </p:spPr>
        <p:txBody>
          <a:bodyPr vert="horz" lIns="0" tIns="0" rIns="0" bIns="0" rtlCol="0" anchor="t" anchorCtr="0">
            <a:noAutofit/>
          </a:bodyPr>
          <a:lstStyle/>
          <a:p>
            <a:r>
              <a:rPr lang="en-US" altLang="en-US"/>
              <a:t>Additional JOIN clauses</a:t>
            </a:r>
          </a:p>
        </p:txBody>
      </p:sp>
      <p:sp>
        <p:nvSpPr>
          <p:cNvPr id="16" name="Rectangle 10">
            <a:extLst>
              <a:ext uri="{FF2B5EF4-FFF2-40B4-BE49-F238E27FC236}">
                <a16:creationId xmlns:a16="http://schemas.microsoft.com/office/drawing/2014/main" id="{D59D58EB-0C92-4D31-9302-952212FB4085}"/>
              </a:ext>
            </a:extLst>
          </p:cNvPr>
          <p:cNvSpPr txBox="1">
            <a:spLocks noChangeArrowheads="1"/>
          </p:cNvSpPr>
          <p:nvPr/>
        </p:nvSpPr>
        <p:spPr>
          <a:xfrm>
            <a:off x="276225" y="1095376"/>
            <a:ext cx="8172450" cy="45243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457200" indent="-457200">
              <a:buFont typeface="Wingdings" panose="05000000000000000000" pitchFamily="2" charset="2"/>
              <a:buChar char="Ø"/>
            </a:pPr>
            <a:r>
              <a:rPr lang="en-US" altLang="en-US">
                <a:latin typeface="+mj-lt"/>
              </a:rPr>
              <a:t>JOIN USING – return only the rows with matching vales in the column indicated in the USING clause</a:t>
            </a:r>
          </a:p>
          <a:p>
            <a:pPr marL="457200" lvl="1" indent="-457200">
              <a:buFont typeface="+mj-lt"/>
              <a:buAutoNum type="alphaLcPeriod"/>
            </a:pPr>
            <a:r>
              <a:rPr lang="en-US" altLang="en-US">
                <a:latin typeface="+mj-lt"/>
              </a:rPr>
              <a:t>This column must exist in both tables</a:t>
            </a:r>
          </a:p>
          <a:p>
            <a:pPr marL="457200" lvl="1" indent="-457200">
              <a:buFont typeface="+mj-lt"/>
              <a:buAutoNum type="alphaLcPeriod"/>
            </a:pPr>
            <a:r>
              <a:rPr lang="en-US" altLang="en-US">
                <a:latin typeface="+mj-lt"/>
              </a:rPr>
              <a:t>SELECT column-list FROM table1 JOIN table2 USING (common-column)</a:t>
            </a:r>
          </a:p>
          <a:p>
            <a:pPr lvl="1"/>
            <a:endParaRPr lang="en-US" altLang="en-US">
              <a:latin typeface="+mj-lt"/>
            </a:endParaRPr>
          </a:p>
          <a:p>
            <a:pPr marL="457200" indent="-457200">
              <a:buFont typeface="Wingdings" panose="05000000000000000000" pitchFamily="2" charset="2"/>
              <a:buChar char="Ø"/>
            </a:pPr>
            <a:r>
              <a:rPr lang="en-US" altLang="en-US">
                <a:latin typeface="+mj-lt"/>
              </a:rPr>
              <a:t>JOIN ON – when the tables have no common attribute name but the columns have the same attribute type </a:t>
            </a:r>
          </a:p>
          <a:p>
            <a:pPr marL="457200" indent="-457200">
              <a:buFont typeface="Wingdings" panose="05000000000000000000" pitchFamily="2" charset="2"/>
              <a:buChar char="Ø"/>
            </a:pPr>
            <a:endParaRPr lang="en-US" altLang="en-US">
              <a:latin typeface="+mj-lt"/>
            </a:endParaRPr>
          </a:p>
          <a:p>
            <a:pPr marL="457200" lvl="1" indent="-400050">
              <a:buFont typeface="Wingdings" panose="05000000000000000000" pitchFamily="2" charset="2"/>
              <a:buChar char="Ø"/>
            </a:pPr>
            <a:r>
              <a:rPr lang="en-US" altLang="en-US">
                <a:latin typeface="+mj-lt"/>
              </a:rPr>
              <a:t>SELECT column-list FROM table1 JOIN table2 ON join-condition</a:t>
            </a:r>
          </a:p>
        </p:txBody>
      </p:sp>
      <p:sp>
        <p:nvSpPr>
          <p:cNvPr id="17" name="Text Placeholder 5">
            <a:extLst>
              <a:ext uri="{FF2B5EF4-FFF2-40B4-BE49-F238E27FC236}">
                <a16:creationId xmlns:a16="http://schemas.microsoft.com/office/drawing/2014/main" id="{5FC77826-6E82-46E8-BAC3-CE08FBE8351F}"/>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970015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Joining Multiple Tables</a:t>
              </a:r>
              <a:endParaRPr lang="en-US" sz="1000" b="1">
                <a:solidFill>
                  <a:schemeClr val="accent1"/>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7" name="Title 1">
            <a:extLst>
              <a:ext uri="{FF2B5EF4-FFF2-40B4-BE49-F238E27FC236}">
                <a16:creationId xmlns:a16="http://schemas.microsoft.com/office/drawing/2014/main" id="{D01CB48A-D9FB-47C3-A4EE-772058215A9F}"/>
              </a:ext>
            </a:extLst>
          </p:cNvPr>
          <p:cNvSpPr>
            <a:spLocks noGrp="1"/>
          </p:cNvSpPr>
          <p:nvPr>
            <p:ph type="title"/>
          </p:nvPr>
        </p:nvSpPr>
        <p:spPr>
          <a:xfrm>
            <a:off x="314325" y="252928"/>
            <a:ext cx="8305800" cy="647700"/>
          </a:xfrm>
        </p:spPr>
        <p:txBody>
          <a:bodyPr vert="horz" lIns="0" tIns="0" rIns="0" bIns="0" rtlCol="0" anchor="t" anchorCtr="0">
            <a:noAutofit/>
          </a:bodyPr>
          <a:lstStyle/>
          <a:p>
            <a:r>
              <a:rPr lang="en-US"/>
              <a:t>Practice Exercise</a:t>
            </a:r>
          </a:p>
        </p:txBody>
      </p:sp>
      <p:sp>
        <p:nvSpPr>
          <p:cNvPr id="18" name="Text Placeholder 2">
            <a:extLst>
              <a:ext uri="{FF2B5EF4-FFF2-40B4-BE49-F238E27FC236}">
                <a16:creationId xmlns:a16="http://schemas.microsoft.com/office/drawing/2014/main" id="{3A99D3A2-22EB-4451-BF1D-10A938F4AAE3}"/>
              </a:ext>
            </a:extLst>
          </p:cNvPr>
          <p:cNvSpPr txBox="1">
            <a:spLocks/>
          </p:cNvSpPr>
          <p:nvPr/>
        </p:nvSpPr>
        <p:spPr>
          <a:xfrm>
            <a:off x="228600" y="942976"/>
            <a:ext cx="8477251" cy="4419600"/>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400050" indent="-400050">
              <a:buFont typeface="+mj-lt"/>
              <a:buAutoNum type="romanUcPeriod"/>
            </a:pPr>
            <a:r>
              <a:rPr lang="en-US" altLang="en-US" dirty="0"/>
              <a:t>Write a query to display last name, department number, and department name for all employees</a:t>
            </a:r>
          </a:p>
          <a:p>
            <a:pPr marL="400050" indent="-400050">
              <a:buFont typeface="+mj-lt"/>
              <a:buAutoNum type="romanUcPeriod"/>
            </a:pPr>
            <a:r>
              <a:rPr lang="en-US" altLang="en-US" dirty="0"/>
              <a:t>Create a unique listing of all jobs that are in department 80. Include Location of department 80 in the output</a:t>
            </a:r>
          </a:p>
          <a:p>
            <a:pPr marL="400050" indent="-400050">
              <a:buFont typeface="+mj-lt"/>
              <a:buAutoNum type="romanUcPeriod"/>
            </a:pPr>
            <a:r>
              <a:rPr lang="en-US" altLang="en-US" dirty="0"/>
              <a:t>Write a query to display the employee last name, department name, Location Id, and City of all employees who earn a commission</a:t>
            </a:r>
          </a:p>
          <a:p>
            <a:pPr marL="400050" indent="-400050">
              <a:buFont typeface="+mj-lt"/>
              <a:buAutoNum type="romanUcPeriod"/>
            </a:pPr>
            <a:r>
              <a:rPr lang="en-US" altLang="en-US" dirty="0"/>
              <a:t>Write a query to display the last name, job, department number, and department name for all employees, who work in Toronto</a:t>
            </a:r>
          </a:p>
          <a:p>
            <a:pPr marL="400050" indent="-400050">
              <a:buFont typeface="+mj-lt"/>
              <a:buAutoNum type="romanUcPeriod"/>
            </a:pPr>
            <a:r>
              <a:rPr lang="en-US" altLang="en-US" dirty="0"/>
              <a:t>Display employee last name, employee number along with their manager’s last name and manager number</a:t>
            </a:r>
          </a:p>
          <a:p>
            <a:pPr marL="400050" indent="-400050">
              <a:buFont typeface="+mj-lt"/>
              <a:buAutoNum type="romanUcPeriod"/>
            </a:pPr>
            <a:r>
              <a:rPr lang="en-US" altLang="en-US" dirty="0"/>
              <a:t>Display employee last names, department numbers and all employees who work in the same department as a given employee (Colleague)</a:t>
            </a:r>
          </a:p>
          <a:p>
            <a:pPr marL="400050" indent="-400050">
              <a:buFont typeface="+mj-lt"/>
              <a:buAutoNum type="romanUcPeriod"/>
            </a:pPr>
            <a:r>
              <a:rPr lang="en-US" altLang="en-US" dirty="0"/>
              <a:t>Query to display name, job, department name, salary and salary grade for all employees</a:t>
            </a:r>
          </a:p>
          <a:p>
            <a:pPr marL="400050" indent="-400050">
              <a:buFont typeface="+mj-lt"/>
              <a:buAutoNum type="romanUcPeriod"/>
            </a:pPr>
            <a:r>
              <a:rPr lang="en-US" altLang="en-US" dirty="0"/>
              <a:t>Query to display name and hire date of any employee, hired after employee Davies</a:t>
            </a:r>
          </a:p>
          <a:p>
            <a:pPr marL="400050" indent="-400050">
              <a:buFont typeface="+mj-lt"/>
              <a:buAutoNum type="romanUcPeriod"/>
            </a:pPr>
            <a:r>
              <a:rPr lang="en-US" altLang="en-US" dirty="0"/>
              <a:t>Display names and hire dates for all employees, who were hired before their managers, along with the manager’s name and hire dates</a:t>
            </a:r>
          </a:p>
        </p:txBody>
      </p:sp>
      <p:sp>
        <p:nvSpPr>
          <p:cNvPr id="16" name="Text Placeholder 5">
            <a:extLst>
              <a:ext uri="{FF2B5EF4-FFF2-40B4-BE49-F238E27FC236}">
                <a16:creationId xmlns:a16="http://schemas.microsoft.com/office/drawing/2014/main" id="{93497B77-8CE1-49C8-8F7B-AF72A717DF25}"/>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17950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86551" y="2625616"/>
            <a:ext cx="3350949" cy="1532757"/>
          </a:xfrm>
        </p:spPr>
        <p:txBody>
          <a:bodyPr anchor="ctr"/>
          <a:lstStyle/>
          <a:p>
            <a:r>
              <a:rPr lang="en-US" altLang="en-US" sz="2000">
                <a:solidFill>
                  <a:schemeClr val="accent1"/>
                </a:solidFill>
              </a:rPr>
              <a:t>Aggregation</a:t>
            </a:r>
            <a:endParaRPr lang="en-US" sz="2000">
              <a:solidFill>
                <a:schemeClr val="accent1"/>
              </a:solidFill>
            </a:endParaRPr>
          </a:p>
        </p:txBody>
      </p:sp>
      <p:grpSp>
        <p:nvGrpSpPr>
          <p:cNvPr id="8" name="Group 7">
            <a:extLst>
              <a:ext uri="{FF2B5EF4-FFF2-40B4-BE49-F238E27FC236}">
                <a16:creationId xmlns:a16="http://schemas.microsoft.com/office/drawing/2014/main" id="{95F75F10-EAD9-4E8D-92D5-46A0833D497B}"/>
              </a:ext>
            </a:extLst>
          </p:cNvPr>
          <p:cNvGrpSpPr/>
          <p:nvPr/>
        </p:nvGrpSpPr>
        <p:grpSpPr>
          <a:xfrm>
            <a:off x="10306975" y="1748820"/>
            <a:ext cx="1669746" cy="3199651"/>
            <a:chOff x="10209320" y="2301960"/>
            <a:chExt cx="1829544" cy="2288099"/>
          </a:xfrm>
        </p:grpSpPr>
        <p:sp>
          <p:nvSpPr>
            <p:cNvPr id="9" name="Text Placeholder 5">
              <a:extLst>
                <a:ext uri="{FF2B5EF4-FFF2-40B4-BE49-F238E27FC236}">
                  <a16:creationId xmlns:a16="http://schemas.microsoft.com/office/drawing/2014/main" id="{EA657574-584A-4A7B-AC7A-C22FED317AD1}"/>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10" name="Text Placeholder 5">
              <a:extLst>
                <a:ext uri="{FF2B5EF4-FFF2-40B4-BE49-F238E27FC236}">
                  <a16:creationId xmlns:a16="http://schemas.microsoft.com/office/drawing/2014/main" id="{6EF1F14C-D165-4821-BAFD-16F771763F47}"/>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11" name="Text Placeholder 5">
              <a:extLst>
                <a:ext uri="{FF2B5EF4-FFF2-40B4-BE49-F238E27FC236}">
                  <a16:creationId xmlns:a16="http://schemas.microsoft.com/office/drawing/2014/main" id="{A0FCA968-404F-4C98-97EF-1BCB53ECDD53}"/>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12" name="Text Placeholder 5">
              <a:extLst>
                <a:ext uri="{FF2B5EF4-FFF2-40B4-BE49-F238E27FC236}">
                  <a16:creationId xmlns:a16="http://schemas.microsoft.com/office/drawing/2014/main" id="{87D13586-B67F-4AFB-A7A3-257CDD52C4C7}"/>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Aggregation</a:t>
              </a:r>
              <a:endParaRPr lang="en-US" sz="1000" b="1">
                <a:solidFill>
                  <a:schemeClr val="accent1"/>
                </a:solidFill>
              </a:endParaRPr>
            </a:p>
          </p:txBody>
        </p:sp>
        <p:sp>
          <p:nvSpPr>
            <p:cNvPr id="13" name="Text Placeholder 5">
              <a:extLst>
                <a:ext uri="{FF2B5EF4-FFF2-40B4-BE49-F238E27FC236}">
                  <a16:creationId xmlns:a16="http://schemas.microsoft.com/office/drawing/2014/main" id="{AF893605-EC8E-4B01-9A6B-90E3645C86E5}"/>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14" name="Text Placeholder 5">
              <a:extLst>
                <a:ext uri="{FF2B5EF4-FFF2-40B4-BE49-F238E27FC236}">
                  <a16:creationId xmlns:a16="http://schemas.microsoft.com/office/drawing/2014/main" id="{A904E6A3-5287-4590-B7C2-5E81C773DAAF}"/>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15" name="Text Placeholder 5">
              <a:extLst>
                <a:ext uri="{FF2B5EF4-FFF2-40B4-BE49-F238E27FC236}">
                  <a16:creationId xmlns:a16="http://schemas.microsoft.com/office/drawing/2014/main" id="{DA783329-0E5C-48DE-996A-3D7EE681E3BF}"/>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16" name="Text Placeholder 5">
              <a:extLst>
                <a:ext uri="{FF2B5EF4-FFF2-40B4-BE49-F238E27FC236}">
                  <a16:creationId xmlns:a16="http://schemas.microsoft.com/office/drawing/2014/main" id="{D61801F9-DEC0-409B-B0E6-25B0E9C26678}"/>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18" name="Text Placeholder 5">
              <a:extLst>
                <a:ext uri="{FF2B5EF4-FFF2-40B4-BE49-F238E27FC236}">
                  <a16:creationId xmlns:a16="http://schemas.microsoft.com/office/drawing/2014/main" id="{0DF59D29-B3E0-438B-9A84-358630DB863E}"/>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9" name="Picture 18">
            <a:extLst>
              <a:ext uri="{FF2B5EF4-FFF2-40B4-BE49-F238E27FC236}">
                <a16:creationId xmlns:a16="http://schemas.microsoft.com/office/drawing/2014/main" id="{036D9D5A-793D-4AB1-B726-71A66C7AE686}"/>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6" name="Picture Placeholder 5" descr="A picture containing building, clock, large, window&#10;&#10;Description automatically generated">
            <a:extLst>
              <a:ext uri="{FF2B5EF4-FFF2-40B4-BE49-F238E27FC236}">
                <a16:creationId xmlns:a16="http://schemas.microsoft.com/office/drawing/2014/main" id="{10E00423-6392-4745-AB95-5E7728E1D95F}"/>
              </a:ext>
            </a:extLst>
          </p:cNvPr>
          <p:cNvPicPr>
            <a:picLocks noGrp="1" noChangeAspect="1"/>
          </p:cNvPicPr>
          <p:nvPr>
            <p:ph type="pic" sz="quarter" idx="11"/>
          </p:nvPr>
        </p:nvPicPr>
        <p:blipFill>
          <a:blip r:embed="rId4"/>
          <a:srcRect l="15" r="15"/>
          <a:stretch>
            <a:fillRect/>
          </a:stretch>
        </p:blipFill>
        <p:spPr>
          <a:xfrm>
            <a:off x="3899743" y="744423"/>
            <a:ext cx="5400000" cy="5400000"/>
          </a:xfrm>
        </p:spPr>
      </p:pic>
      <p:sp>
        <p:nvSpPr>
          <p:cNvPr id="20" name="Text Placeholder 5">
            <a:extLst>
              <a:ext uri="{FF2B5EF4-FFF2-40B4-BE49-F238E27FC236}">
                <a16:creationId xmlns:a16="http://schemas.microsoft.com/office/drawing/2014/main" id="{736C25DE-B45E-47FA-A721-D1697EB72240}"/>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228791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Aggregation</a:t>
              </a:r>
              <a:endParaRPr lang="en-US" sz="1000" b="1">
                <a:solidFill>
                  <a:schemeClr val="accent1"/>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7" name="Text Placeholder 5">
            <a:extLst>
              <a:ext uri="{FF2B5EF4-FFF2-40B4-BE49-F238E27FC236}">
                <a16:creationId xmlns:a16="http://schemas.microsoft.com/office/drawing/2014/main" id="{C7A64A65-9801-437F-9297-C4CBB722E5B4}"/>
              </a:ext>
            </a:extLst>
          </p:cNvPr>
          <p:cNvSpPr txBox="1">
            <a:spLocks/>
          </p:cNvSpPr>
          <p:nvPr/>
        </p:nvSpPr>
        <p:spPr>
          <a:xfrm>
            <a:off x="369888" y="2864158"/>
            <a:ext cx="7867650" cy="23526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Ø"/>
            </a:pPr>
            <a:r>
              <a:rPr lang="en-US" altLang="en-US"/>
              <a:t>AVG – Evaluates average of an expression over a set of rows</a:t>
            </a:r>
          </a:p>
          <a:p>
            <a:pPr marL="171450" indent="-171450">
              <a:buFont typeface="Wingdings" panose="05000000000000000000" pitchFamily="2" charset="2"/>
              <a:buChar char="Ø"/>
            </a:pPr>
            <a:r>
              <a:rPr lang="en-US" altLang="en-US"/>
              <a:t>COUNT – Returns the Count of an expression</a:t>
            </a:r>
          </a:p>
          <a:p>
            <a:pPr marL="171450" indent="-171450">
              <a:buFont typeface="Wingdings" panose="05000000000000000000" pitchFamily="2" charset="2"/>
              <a:buChar char="Ø"/>
            </a:pPr>
            <a:r>
              <a:rPr lang="en-US" altLang="en-US"/>
              <a:t>MAX – Evaluates maximum of an expression over a set of rows</a:t>
            </a:r>
          </a:p>
          <a:p>
            <a:pPr marL="171450" indent="-171450">
              <a:buFont typeface="Wingdings" panose="05000000000000000000" pitchFamily="2" charset="2"/>
              <a:buChar char="Ø"/>
            </a:pPr>
            <a:r>
              <a:rPr lang="en-US" altLang="en-US"/>
              <a:t>MIN – Evaluates minimum of an expression over a set of rows</a:t>
            </a:r>
          </a:p>
          <a:p>
            <a:pPr marL="171450" indent="-171450">
              <a:buFont typeface="Wingdings" panose="05000000000000000000" pitchFamily="2" charset="2"/>
              <a:buChar char="Ø"/>
            </a:pPr>
            <a:r>
              <a:rPr lang="en-US" altLang="en-US"/>
              <a:t>STDDEV – Returns Standard Deviation of expression. It is the square root of the variance</a:t>
            </a:r>
          </a:p>
          <a:p>
            <a:pPr marL="171450" indent="-171450">
              <a:buFont typeface="Wingdings" panose="05000000000000000000" pitchFamily="2" charset="2"/>
              <a:buChar char="Ø"/>
            </a:pPr>
            <a:r>
              <a:rPr lang="en-US" altLang="en-US"/>
              <a:t>SUM – Sum of an expression over a set of rows</a:t>
            </a:r>
          </a:p>
          <a:p>
            <a:pPr marL="171450" indent="-171450">
              <a:buFont typeface="Wingdings" panose="05000000000000000000" pitchFamily="2" charset="2"/>
              <a:buChar char="Ø"/>
            </a:pPr>
            <a:r>
              <a:rPr lang="en-US" altLang="en-US"/>
              <a:t>VARIANCE – Square of STDDEV</a:t>
            </a:r>
          </a:p>
        </p:txBody>
      </p:sp>
      <p:sp>
        <p:nvSpPr>
          <p:cNvPr id="18" name="Rectangle 1">
            <a:extLst>
              <a:ext uri="{FF2B5EF4-FFF2-40B4-BE49-F238E27FC236}">
                <a16:creationId xmlns:a16="http://schemas.microsoft.com/office/drawing/2014/main" id="{EF9AB973-83AC-4CF0-B39D-9D5E959E30F0}"/>
              </a:ext>
            </a:extLst>
          </p:cNvPr>
          <p:cNvSpPr>
            <a:spLocks noChangeArrowheads="1"/>
          </p:cNvSpPr>
          <p:nvPr/>
        </p:nvSpPr>
        <p:spPr bwMode="auto">
          <a:xfrm>
            <a:off x="369888" y="467875"/>
            <a:ext cx="7620000" cy="400110"/>
          </a:xfrm>
          <a:prstGeom prst="rect">
            <a:avLst/>
          </a:prstGeom>
        </p:spPr>
        <p:txBody>
          <a:bodyPr vert="horz" lIns="0" tIns="0" rIns="0" bIns="0" rtlCol="0" anchor="t" anchorCtr="0">
            <a:noAutofit/>
          </a:bodyPr>
          <a:lstStyle/>
          <a:p>
            <a:pPr>
              <a:spcBef>
                <a:spcPct val="0"/>
              </a:spcBef>
            </a:pPr>
            <a:r>
              <a:rPr lang="en-US" altLang="en-US" sz="2000">
                <a:latin typeface="+mj-lt"/>
                <a:ea typeface="+mj-ea"/>
                <a:cs typeface="+mj-cs"/>
              </a:rPr>
              <a:t>Group Functions</a:t>
            </a:r>
          </a:p>
        </p:txBody>
      </p:sp>
      <p:sp>
        <p:nvSpPr>
          <p:cNvPr id="19" name="Rectangle 9">
            <a:extLst>
              <a:ext uri="{FF2B5EF4-FFF2-40B4-BE49-F238E27FC236}">
                <a16:creationId xmlns:a16="http://schemas.microsoft.com/office/drawing/2014/main" id="{B70C5024-61A5-454B-B22A-05E85589225A}"/>
              </a:ext>
            </a:extLst>
          </p:cNvPr>
          <p:cNvSpPr>
            <a:spLocks noChangeArrowheads="1"/>
          </p:cNvSpPr>
          <p:nvPr/>
        </p:nvSpPr>
        <p:spPr bwMode="auto">
          <a:xfrm>
            <a:off x="369888" y="1348710"/>
            <a:ext cx="83931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mn-lt"/>
                <a:cs typeface="+mn-cs"/>
              </a:rPr>
              <a:t>Group functions operate on sets of rows to give one result per group. These sets may be the whole table or the table split into groups. All group functions ignore null values. You can optionally include DISTINCT to make the function consider non-duplicate values. You can group by multiple columns as well.</a:t>
            </a:r>
            <a:endParaRPr lang="en-US" altLang="en-US" sz="1400"/>
          </a:p>
        </p:txBody>
      </p:sp>
      <p:sp>
        <p:nvSpPr>
          <p:cNvPr id="20" name="Text Placeholder 5">
            <a:extLst>
              <a:ext uri="{FF2B5EF4-FFF2-40B4-BE49-F238E27FC236}">
                <a16:creationId xmlns:a16="http://schemas.microsoft.com/office/drawing/2014/main" id="{DAF3C52E-B3D7-49FF-B15B-C9BDC84CC4C4}"/>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333509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Aggregation</a:t>
              </a:r>
              <a:endParaRPr lang="en-US" sz="1000" b="1">
                <a:solidFill>
                  <a:schemeClr val="accent1"/>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ext Placeholder 5">
            <a:extLst>
              <a:ext uri="{FF2B5EF4-FFF2-40B4-BE49-F238E27FC236}">
                <a16:creationId xmlns:a16="http://schemas.microsoft.com/office/drawing/2014/main" id="{0074460A-CD18-4CD5-BD71-5C516BE3F1AD}"/>
              </a:ext>
            </a:extLst>
          </p:cNvPr>
          <p:cNvSpPr txBox="1">
            <a:spLocks/>
          </p:cNvSpPr>
          <p:nvPr/>
        </p:nvSpPr>
        <p:spPr>
          <a:xfrm>
            <a:off x="95250" y="1085851"/>
            <a:ext cx="8420100" cy="1400174"/>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342900" indent="-342900">
              <a:buFont typeface="Wingdings" panose="05000000000000000000" pitchFamily="2" charset="2"/>
              <a:buChar char="Ø"/>
            </a:pPr>
            <a:r>
              <a:rPr lang="en-US" altLang="en-US" sz="1400"/>
              <a:t>You can use AVG and SUM for numeric data</a:t>
            </a:r>
          </a:p>
          <a:p>
            <a:pPr marL="342900" indent="-342900">
              <a:buFont typeface="Wingdings" panose="05000000000000000000" pitchFamily="2" charset="2"/>
              <a:buChar char="Ø"/>
            </a:pPr>
            <a:r>
              <a:rPr lang="en-US" altLang="en-US" sz="1400"/>
              <a:t>You can use MIN, MAX, COUNT for any datatype</a:t>
            </a:r>
          </a:p>
        </p:txBody>
      </p:sp>
      <p:pic>
        <p:nvPicPr>
          <p:cNvPr id="16" name="Picture 1">
            <a:extLst>
              <a:ext uri="{FF2B5EF4-FFF2-40B4-BE49-F238E27FC236}">
                <a16:creationId xmlns:a16="http://schemas.microsoft.com/office/drawing/2014/main" id="{22B71F82-5443-4EFC-8283-019725379DAC}"/>
              </a:ext>
            </a:extLst>
          </p:cNvPr>
          <p:cNvPicPr>
            <a:picLocks noChangeAspect="1"/>
          </p:cNvPicPr>
          <p:nvPr/>
        </p:nvPicPr>
        <p:blipFill rotWithShape="1">
          <a:blip r:embed="rId4">
            <a:extLst>
              <a:ext uri="{28A0092B-C50C-407E-A947-70E740481C1C}">
                <a14:useLocalDpi xmlns:a14="http://schemas.microsoft.com/office/drawing/2010/main" val="0"/>
              </a:ext>
            </a:extLst>
          </a:blip>
          <a:srcRect t="11862" r="7125" b="17960"/>
          <a:stretch/>
        </p:blipFill>
        <p:spPr bwMode="auto">
          <a:xfrm>
            <a:off x="314326" y="2890745"/>
            <a:ext cx="4219574" cy="87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a:extLst>
              <a:ext uri="{FF2B5EF4-FFF2-40B4-BE49-F238E27FC236}">
                <a16:creationId xmlns:a16="http://schemas.microsoft.com/office/drawing/2014/main" id="{D3149DE3-5F32-4D54-88F4-D46443A532FE}"/>
              </a:ext>
            </a:extLst>
          </p:cNvPr>
          <p:cNvPicPr>
            <a:picLocks noChangeAspect="1"/>
          </p:cNvPicPr>
          <p:nvPr/>
        </p:nvPicPr>
        <p:blipFill rotWithShape="1">
          <a:blip r:embed="rId5">
            <a:extLst>
              <a:ext uri="{28A0092B-C50C-407E-A947-70E740481C1C}">
                <a14:useLocalDpi xmlns:a14="http://schemas.microsoft.com/office/drawing/2010/main" val="0"/>
              </a:ext>
            </a:extLst>
          </a:blip>
          <a:srcRect r="10863" b="13098"/>
          <a:stretch/>
        </p:blipFill>
        <p:spPr bwMode="auto">
          <a:xfrm>
            <a:off x="5548314" y="2888893"/>
            <a:ext cx="4219575" cy="97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3">
            <a:extLst>
              <a:ext uri="{FF2B5EF4-FFF2-40B4-BE49-F238E27FC236}">
                <a16:creationId xmlns:a16="http://schemas.microsoft.com/office/drawing/2014/main" id="{311BD227-B175-4618-9DF6-B2B35995BC14}"/>
              </a:ext>
            </a:extLst>
          </p:cNvPr>
          <p:cNvSpPr>
            <a:spLocks noChangeArrowheads="1"/>
          </p:cNvSpPr>
          <p:nvPr/>
        </p:nvSpPr>
        <p:spPr bwMode="auto">
          <a:xfrm>
            <a:off x="371475" y="410985"/>
            <a:ext cx="8420100" cy="400110"/>
          </a:xfrm>
          <a:prstGeom prst="rect">
            <a:avLst/>
          </a:prstGeom>
        </p:spPr>
        <p:txBody>
          <a:bodyPr vert="horz" lIns="0" tIns="0" rIns="0" bIns="0" rtlCol="0" anchor="t" anchorCtr="0">
            <a:noAutofit/>
          </a:bodyPr>
          <a:lstStyle/>
          <a:p>
            <a:pPr>
              <a:spcBef>
                <a:spcPct val="0"/>
              </a:spcBef>
            </a:pPr>
            <a:r>
              <a:rPr lang="en-US" altLang="en-US" sz="2000">
                <a:latin typeface="+mj-lt"/>
                <a:ea typeface="+mj-ea"/>
                <a:cs typeface="+mj-cs"/>
              </a:rPr>
              <a:t>AVG, SUM, MIN, MAX, COUNT</a:t>
            </a:r>
          </a:p>
        </p:txBody>
      </p:sp>
      <p:sp>
        <p:nvSpPr>
          <p:cNvPr id="19" name="Rectangle 2">
            <a:extLst>
              <a:ext uri="{FF2B5EF4-FFF2-40B4-BE49-F238E27FC236}">
                <a16:creationId xmlns:a16="http://schemas.microsoft.com/office/drawing/2014/main" id="{9AA6A27C-BDFE-476F-8306-1008B21DC241}"/>
              </a:ext>
            </a:extLst>
          </p:cNvPr>
          <p:cNvSpPr>
            <a:spLocks noChangeArrowheads="1"/>
          </p:cNvSpPr>
          <p:nvPr/>
        </p:nvSpPr>
        <p:spPr bwMode="auto">
          <a:xfrm>
            <a:off x="314326" y="2188310"/>
            <a:ext cx="3657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Courier New" panose="02070309020205020404" pitchFamily="49" charset="0"/>
              </a:rPr>
              <a:t>SELECT AVG(salary), SUM(salary)</a:t>
            </a:r>
          </a:p>
          <a:p>
            <a:r>
              <a:rPr lang="en-US" altLang="en-US" sz="1400">
                <a:latin typeface="Courier New" panose="02070309020205020404" pitchFamily="49" charset="0"/>
              </a:rPr>
              <a:t>FROM employees;</a:t>
            </a:r>
          </a:p>
        </p:txBody>
      </p:sp>
      <p:sp>
        <p:nvSpPr>
          <p:cNvPr id="20" name="Rectangle 2">
            <a:extLst>
              <a:ext uri="{FF2B5EF4-FFF2-40B4-BE49-F238E27FC236}">
                <a16:creationId xmlns:a16="http://schemas.microsoft.com/office/drawing/2014/main" id="{DCEFF6BA-E884-4148-9EB3-81CEE3738129}"/>
              </a:ext>
            </a:extLst>
          </p:cNvPr>
          <p:cNvSpPr>
            <a:spLocks noChangeArrowheads="1"/>
          </p:cNvSpPr>
          <p:nvPr/>
        </p:nvSpPr>
        <p:spPr bwMode="auto">
          <a:xfrm>
            <a:off x="5544473" y="2183880"/>
            <a:ext cx="38666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Courier New" panose="02070309020205020404" pitchFamily="49" charset="0"/>
              </a:rPr>
              <a:t>SELECT min(salary), max(salary)</a:t>
            </a:r>
          </a:p>
          <a:p>
            <a:r>
              <a:rPr lang="en-US" altLang="en-US" sz="1400">
                <a:latin typeface="Courier New" panose="02070309020205020404" pitchFamily="49" charset="0"/>
              </a:rPr>
              <a:t>FROM employees;</a:t>
            </a:r>
          </a:p>
        </p:txBody>
      </p:sp>
      <p:pic>
        <p:nvPicPr>
          <p:cNvPr id="21" name="Picture 1">
            <a:extLst>
              <a:ext uri="{FF2B5EF4-FFF2-40B4-BE49-F238E27FC236}">
                <a16:creationId xmlns:a16="http://schemas.microsoft.com/office/drawing/2014/main" id="{19F9F0E7-BEDD-43AA-BF11-F2AC11A3D55E}"/>
              </a:ext>
            </a:extLst>
          </p:cNvPr>
          <p:cNvPicPr>
            <a:picLocks noChangeAspect="1"/>
          </p:cNvPicPr>
          <p:nvPr/>
        </p:nvPicPr>
        <p:blipFill rotWithShape="1">
          <a:blip r:embed="rId6">
            <a:extLst>
              <a:ext uri="{28A0092B-C50C-407E-A947-70E740481C1C}">
                <a14:useLocalDpi xmlns:a14="http://schemas.microsoft.com/office/drawing/2010/main" val="0"/>
              </a:ext>
            </a:extLst>
          </a:blip>
          <a:srcRect r="8510" b="4856"/>
          <a:stretch/>
        </p:blipFill>
        <p:spPr bwMode="auto">
          <a:xfrm>
            <a:off x="495300" y="4948471"/>
            <a:ext cx="2457450" cy="96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
            <a:extLst>
              <a:ext uri="{FF2B5EF4-FFF2-40B4-BE49-F238E27FC236}">
                <a16:creationId xmlns:a16="http://schemas.microsoft.com/office/drawing/2014/main" id="{63F6CBB2-C499-4B53-9A93-CA029533073F}"/>
              </a:ext>
            </a:extLst>
          </p:cNvPr>
          <p:cNvSpPr>
            <a:spLocks noChangeArrowheads="1"/>
          </p:cNvSpPr>
          <p:nvPr/>
        </p:nvSpPr>
        <p:spPr bwMode="auto">
          <a:xfrm>
            <a:off x="371474" y="4471666"/>
            <a:ext cx="39338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defRPr/>
            </a:pPr>
            <a:r>
              <a:rPr lang="en-US" sz="1400">
                <a:latin typeface="Courier New" panose="02070309020205020404" pitchFamily="49" charset="0"/>
              </a:rPr>
              <a:t>SELECT COUNT(*)FROM employees</a:t>
            </a:r>
            <a:r>
              <a:rPr lang="en-US" altLang="en-US" sz="1400">
                <a:latin typeface="Courier New" panose="02070309020205020404" pitchFamily="49" charset="0"/>
              </a:rPr>
              <a:t>;</a:t>
            </a:r>
          </a:p>
        </p:txBody>
      </p:sp>
      <p:sp>
        <p:nvSpPr>
          <p:cNvPr id="23" name="Text Placeholder 5">
            <a:extLst>
              <a:ext uri="{FF2B5EF4-FFF2-40B4-BE49-F238E27FC236}">
                <a16:creationId xmlns:a16="http://schemas.microsoft.com/office/drawing/2014/main" id="{9911DEB5-B924-47A5-8174-5428AFAAB2ED}"/>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699047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Aggregation</a:t>
              </a:r>
              <a:endParaRPr lang="en-US" sz="1000" b="1">
                <a:solidFill>
                  <a:schemeClr val="accent1"/>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Rectangle 3">
            <a:extLst>
              <a:ext uri="{FF2B5EF4-FFF2-40B4-BE49-F238E27FC236}">
                <a16:creationId xmlns:a16="http://schemas.microsoft.com/office/drawing/2014/main" id="{3DCBC135-B603-4E73-AEA7-D4C896FF8502}"/>
              </a:ext>
            </a:extLst>
          </p:cNvPr>
          <p:cNvSpPr>
            <a:spLocks noChangeArrowheads="1"/>
          </p:cNvSpPr>
          <p:nvPr/>
        </p:nvSpPr>
        <p:spPr bwMode="auto">
          <a:xfrm>
            <a:off x="305357" y="498764"/>
            <a:ext cx="6781800" cy="400110"/>
          </a:xfrm>
          <a:prstGeom prst="rect">
            <a:avLst/>
          </a:prstGeom>
        </p:spPr>
        <p:txBody>
          <a:bodyPr vert="horz" lIns="0" tIns="0" rIns="0" bIns="0" rtlCol="0" anchor="t" anchorCtr="0">
            <a:noAutofit/>
          </a:bodyPr>
          <a:lstStyle/>
          <a:p>
            <a:pPr>
              <a:spcBef>
                <a:spcPct val="0"/>
              </a:spcBef>
            </a:pPr>
            <a:r>
              <a:rPr lang="en-US" altLang="en-US" sz="2000">
                <a:latin typeface="+mj-lt"/>
                <a:ea typeface="+mj-ea"/>
                <a:cs typeface="+mj-cs"/>
              </a:rPr>
              <a:t>Group By Clause</a:t>
            </a:r>
          </a:p>
        </p:txBody>
      </p:sp>
      <p:sp>
        <p:nvSpPr>
          <p:cNvPr id="16" name="Rectangle 15">
            <a:extLst>
              <a:ext uri="{FF2B5EF4-FFF2-40B4-BE49-F238E27FC236}">
                <a16:creationId xmlns:a16="http://schemas.microsoft.com/office/drawing/2014/main" id="{46FDAB08-102F-44B6-AF6C-B72B521A2CA5}"/>
              </a:ext>
            </a:extLst>
          </p:cNvPr>
          <p:cNvSpPr>
            <a:spLocks noChangeArrowheads="1"/>
          </p:cNvSpPr>
          <p:nvPr/>
        </p:nvSpPr>
        <p:spPr bwMode="auto">
          <a:xfrm>
            <a:off x="190500" y="3209893"/>
            <a:ext cx="8420100" cy="364202"/>
          </a:xfrm>
          <a:prstGeom prst="rect">
            <a:avLst/>
          </a:prstGeom>
          <a:solidFill>
            <a:schemeClr val="tx2"/>
          </a:solidFill>
          <a:ln w="12700" algn="ctr">
            <a:noFill/>
            <a:miter lim="800000"/>
            <a:headEnd/>
            <a:tailEnd/>
          </a:ln>
        </p:spPr>
        <p:txBody>
          <a:bodyPr wrap="square" lIns="88900" tIns="88900" rIns="88900" bIns="88900" anchor="ctr">
            <a:spAutoFit/>
          </a:bodyPr>
          <a:lstStyle/>
          <a:p>
            <a:pPr defTabSz="1019175"/>
            <a:r>
              <a:rPr lang="en-US" sz="1200">
                <a:solidFill>
                  <a:schemeClr val="bg1"/>
                </a:solidFill>
              </a:rPr>
              <a:t>Order of evaluation of the clauses:</a:t>
            </a:r>
          </a:p>
        </p:txBody>
      </p:sp>
      <p:sp>
        <p:nvSpPr>
          <p:cNvPr id="17" name="Rectangle 3">
            <a:extLst>
              <a:ext uri="{FF2B5EF4-FFF2-40B4-BE49-F238E27FC236}">
                <a16:creationId xmlns:a16="http://schemas.microsoft.com/office/drawing/2014/main" id="{A37B7F36-8493-4B19-9544-2C796CDBD58E}"/>
              </a:ext>
            </a:extLst>
          </p:cNvPr>
          <p:cNvSpPr txBox="1">
            <a:spLocks noChangeArrowheads="1"/>
          </p:cNvSpPr>
          <p:nvPr/>
        </p:nvSpPr>
        <p:spPr>
          <a:xfrm>
            <a:off x="395288" y="3882133"/>
            <a:ext cx="4005262" cy="1262056"/>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71450" indent="-171450">
              <a:buFont typeface="Wingdings" panose="05000000000000000000" pitchFamily="2" charset="2"/>
              <a:buChar char="Ø"/>
            </a:pPr>
            <a:r>
              <a:rPr lang="en-US" altLang="en-US"/>
              <a:t>WHERE Clause</a:t>
            </a:r>
          </a:p>
          <a:p>
            <a:pPr marL="171450" indent="-171450">
              <a:buFont typeface="Wingdings" panose="05000000000000000000" pitchFamily="2" charset="2"/>
              <a:buChar char="Ø"/>
            </a:pPr>
            <a:r>
              <a:rPr lang="en-US" altLang="en-US"/>
              <a:t>Group By Clause</a:t>
            </a:r>
          </a:p>
          <a:p>
            <a:pPr marL="171450" indent="-171450">
              <a:buFont typeface="Wingdings" panose="05000000000000000000" pitchFamily="2" charset="2"/>
              <a:buChar char="Ø"/>
            </a:pPr>
            <a:r>
              <a:rPr lang="en-US" altLang="en-US"/>
              <a:t>Having Clause</a:t>
            </a:r>
          </a:p>
          <a:p>
            <a:endParaRPr lang="en-US" altLang="en-US"/>
          </a:p>
        </p:txBody>
      </p:sp>
      <p:sp>
        <p:nvSpPr>
          <p:cNvPr id="18" name="Rectangle 17">
            <a:extLst>
              <a:ext uri="{FF2B5EF4-FFF2-40B4-BE49-F238E27FC236}">
                <a16:creationId xmlns:a16="http://schemas.microsoft.com/office/drawing/2014/main" id="{0832BEF8-C900-45FB-9E31-0A894EC51B60}"/>
              </a:ext>
            </a:extLst>
          </p:cNvPr>
          <p:cNvSpPr>
            <a:spLocks noChangeArrowheads="1"/>
          </p:cNvSpPr>
          <p:nvPr/>
        </p:nvSpPr>
        <p:spPr bwMode="auto">
          <a:xfrm>
            <a:off x="215279" y="1319407"/>
            <a:ext cx="7078106" cy="1287532"/>
          </a:xfrm>
          <a:prstGeom prst="rect">
            <a:avLst/>
          </a:prstGeom>
          <a:solidFill>
            <a:schemeClr val="tx2"/>
          </a:solidFill>
          <a:ln w="12700" algn="ctr">
            <a:noFill/>
            <a:miter lim="800000"/>
            <a:headEnd/>
            <a:tailEnd/>
          </a:ln>
        </p:spPr>
        <p:txBody>
          <a:bodyPr wrap="square" lIns="88900" tIns="88900" rIns="88900" bIns="88900" anchor="ctr">
            <a:spAutoFit/>
          </a:bodyPr>
          <a:lstStyle/>
          <a:p>
            <a:pPr defTabSz="1019175"/>
            <a:r>
              <a:rPr lang="en-US" sz="1200">
                <a:solidFill>
                  <a:schemeClr val="bg1"/>
                </a:solidFill>
              </a:rPr>
              <a:t>SELECT column, </a:t>
            </a:r>
            <a:r>
              <a:rPr lang="en-US" sz="1200" err="1">
                <a:solidFill>
                  <a:schemeClr val="bg1"/>
                </a:solidFill>
              </a:rPr>
              <a:t>group_function</a:t>
            </a:r>
            <a:r>
              <a:rPr lang="en-US" sz="1200">
                <a:solidFill>
                  <a:schemeClr val="bg1"/>
                </a:solidFill>
              </a:rPr>
              <a:t> (column)</a:t>
            </a:r>
          </a:p>
          <a:p>
            <a:pPr defTabSz="1019175"/>
            <a:r>
              <a:rPr lang="en-US" sz="1200">
                <a:solidFill>
                  <a:schemeClr val="bg1"/>
                </a:solidFill>
              </a:rPr>
              <a:t>FROM table</a:t>
            </a:r>
          </a:p>
          <a:p>
            <a:pPr defTabSz="1019175"/>
            <a:r>
              <a:rPr lang="en-US" sz="1200">
                <a:solidFill>
                  <a:schemeClr val="bg1"/>
                </a:solidFill>
              </a:rPr>
              <a:t>[WHERE condition]</a:t>
            </a:r>
          </a:p>
          <a:p>
            <a:pPr defTabSz="1019175"/>
            <a:r>
              <a:rPr lang="en-US" sz="1200">
                <a:solidFill>
                  <a:schemeClr val="bg1"/>
                </a:solidFill>
              </a:rPr>
              <a:t>[GROUP BY </a:t>
            </a:r>
            <a:r>
              <a:rPr lang="en-US" sz="1200" err="1">
                <a:solidFill>
                  <a:schemeClr val="bg1"/>
                </a:solidFill>
              </a:rPr>
              <a:t>group_by_expression</a:t>
            </a:r>
            <a:r>
              <a:rPr lang="en-US" sz="1200">
                <a:solidFill>
                  <a:schemeClr val="bg1"/>
                </a:solidFill>
              </a:rPr>
              <a:t>]</a:t>
            </a:r>
          </a:p>
          <a:p>
            <a:pPr defTabSz="1019175"/>
            <a:r>
              <a:rPr lang="en-US" sz="1200">
                <a:solidFill>
                  <a:schemeClr val="bg1"/>
                </a:solidFill>
              </a:rPr>
              <a:t>[ HAVING </a:t>
            </a:r>
            <a:r>
              <a:rPr lang="en-US" sz="1200" err="1">
                <a:solidFill>
                  <a:schemeClr val="bg1"/>
                </a:solidFill>
              </a:rPr>
              <a:t>group_condition</a:t>
            </a:r>
            <a:r>
              <a:rPr lang="en-US" sz="1200">
                <a:solidFill>
                  <a:schemeClr val="bg1"/>
                </a:solidFill>
              </a:rPr>
              <a:t> ]</a:t>
            </a:r>
          </a:p>
          <a:p>
            <a:pPr defTabSz="1019175"/>
            <a:r>
              <a:rPr lang="en-US" sz="1200">
                <a:solidFill>
                  <a:schemeClr val="bg1"/>
                </a:solidFill>
              </a:rPr>
              <a:t>[ORDER BY column] ;</a:t>
            </a:r>
          </a:p>
        </p:txBody>
      </p:sp>
      <p:sp>
        <p:nvSpPr>
          <p:cNvPr id="19" name="Text Placeholder 5">
            <a:extLst>
              <a:ext uri="{FF2B5EF4-FFF2-40B4-BE49-F238E27FC236}">
                <a16:creationId xmlns:a16="http://schemas.microsoft.com/office/drawing/2014/main" id="{3383A137-AE65-426E-9577-3E9FC59EA78D}"/>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88786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Aggregation</a:t>
              </a:r>
              <a:endParaRPr lang="en-US" sz="1000" b="1">
                <a:solidFill>
                  <a:schemeClr val="accent1"/>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15" name="Picture 2">
            <a:extLst>
              <a:ext uri="{FF2B5EF4-FFF2-40B4-BE49-F238E27FC236}">
                <a16:creationId xmlns:a16="http://schemas.microsoft.com/office/drawing/2014/main" id="{F93F7329-A31D-4CBB-BCE2-970531D376C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2324100"/>
            <a:ext cx="6480098"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6">
            <a:extLst>
              <a:ext uri="{FF2B5EF4-FFF2-40B4-BE49-F238E27FC236}">
                <a16:creationId xmlns:a16="http://schemas.microsoft.com/office/drawing/2014/main" id="{62CB19BD-C61A-4A2A-9583-24AA355B36EA}"/>
              </a:ext>
            </a:extLst>
          </p:cNvPr>
          <p:cNvSpPr>
            <a:spLocks noChangeArrowheads="1"/>
          </p:cNvSpPr>
          <p:nvPr/>
        </p:nvSpPr>
        <p:spPr bwMode="auto">
          <a:xfrm>
            <a:off x="438148" y="396625"/>
            <a:ext cx="8745538" cy="400110"/>
          </a:xfrm>
          <a:prstGeom prst="rect">
            <a:avLst/>
          </a:prstGeom>
        </p:spPr>
        <p:txBody>
          <a:bodyPr vert="horz" lIns="0" tIns="0" rIns="0" bIns="0" rtlCol="0" anchor="t" anchorCtr="0">
            <a:noAutofit/>
          </a:bodyPr>
          <a:lstStyle/>
          <a:p>
            <a:pPr>
              <a:spcBef>
                <a:spcPct val="0"/>
              </a:spcBef>
            </a:pPr>
            <a:r>
              <a:rPr lang="en-US" altLang="en-US" sz="2000">
                <a:latin typeface="+mj-lt"/>
                <a:ea typeface="+mj-ea"/>
                <a:cs typeface="+mj-cs"/>
              </a:rPr>
              <a:t>Grouping Data</a:t>
            </a:r>
          </a:p>
        </p:txBody>
      </p:sp>
      <p:sp>
        <p:nvSpPr>
          <p:cNvPr id="17" name="Rectangle 2">
            <a:extLst>
              <a:ext uri="{FF2B5EF4-FFF2-40B4-BE49-F238E27FC236}">
                <a16:creationId xmlns:a16="http://schemas.microsoft.com/office/drawing/2014/main" id="{4D1C6388-467B-443D-970E-BA8F7C579C6E}"/>
              </a:ext>
            </a:extLst>
          </p:cNvPr>
          <p:cNvSpPr>
            <a:spLocks noChangeArrowheads="1"/>
          </p:cNvSpPr>
          <p:nvPr/>
        </p:nvSpPr>
        <p:spPr bwMode="auto">
          <a:xfrm>
            <a:off x="438148" y="1090413"/>
            <a:ext cx="72675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defRPr/>
            </a:pPr>
            <a:r>
              <a:rPr lang="en-US" sz="1400">
                <a:latin typeface="Courier New" panose="02070309020205020404" pitchFamily="49" charset="0"/>
              </a:rPr>
              <a:t>SELECT DEPARTMENT_ID, AVG(salary)FROM EMPLOYEES GROUP BY DEPARTMENT_ID</a:t>
            </a:r>
            <a:r>
              <a:rPr lang="en-US" altLang="en-US" sz="1400">
                <a:latin typeface="Courier New" panose="02070309020205020404" pitchFamily="49" charset="0"/>
              </a:rPr>
              <a:t>;</a:t>
            </a:r>
          </a:p>
        </p:txBody>
      </p:sp>
      <p:sp>
        <p:nvSpPr>
          <p:cNvPr id="18" name="Text Placeholder 5">
            <a:extLst>
              <a:ext uri="{FF2B5EF4-FFF2-40B4-BE49-F238E27FC236}">
                <a16:creationId xmlns:a16="http://schemas.microsoft.com/office/drawing/2014/main" id="{A4782560-4F71-4C1C-A684-2B163A6A0F4F}"/>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747818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Aggregation</a:t>
              </a:r>
              <a:endParaRPr lang="en-US" sz="1000" b="1">
                <a:solidFill>
                  <a:schemeClr val="accent1"/>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15" name="Picture 1">
            <a:extLst>
              <a:ext uri="{FF2B5EF4-FFF2-40B4-BE49-F238E27FC236}">
                <a16:creationId xmlns:a16="http://schemas.microsoft.com/office/drawing/2014/main" id="{3E6930A2-9643-45F7-9FA4-28F50B967D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05025" y="2733675"/>
            <a:ext cx="3590925" cy="356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a:extLst>
              <a:ext uri="{FF2B5EF4-FFF2-40B4-BE49-F238E27FC236}">
                <a16:creationId xmlns:a16="http://schemas.microsoft.com/office/drawing/2014/main" id="{54A50C0A-D560-41B2-8DFE-1B059E0ACD18}"/>
              </a:ext>
            </a:extLst>
          </p:cNvPr>
          <p:cNvSpPr>
            <a:spLocks noChangeArrowheads="1"/>
          </p:cNvSpPr>
          <p:nvPr/>
        </p:nvSpPr>
        <p:spPr bwMode="auto">
          <a:xfrm>
            <a:off x="419098" y="559327"/>
            <a:ext cx="7400925" cy="400110"/>
          </a:xfrm>
          <a:prstGeom prst="rect">
            <a:avLst/>
          </a:prstGeom>
        </p:spPr>
        <p:txBody>
          <a:bodyPr vert="horz" lIns="0" tIns="0" rIns="0" bIns="0" rtlCol="0" anchor="t" anchorCtr="0">
            <a:noAutofit/>
          </a:bodyPr>
          <a:lstStyle/>
          <a:p>
            <a:pPr>
              <a:spcBef>
                <a:spcPct val="0"/>
              </a:spcBef>
            </a:pPr>
            <a:r>
              <a:rPr lang="en-US" altLang="en-US" sz="2000">
                <a:latin typeface="+mj-lt"/>
                <a:ea typeface="+mj-ea"/>
                <a:cs typeface="+mj-cs"/>
              </a:rPr>
              <a:t>Restricting Groups using HAVING Clause </a:t>
            </a:r>
          </a:p>
        </p:txBody>
      </p:sp>
      <p:sp>
        <p:nvSpPr>
          <p:cNvPr id="17" name="Rectangle 2">
            <a:extLst>
              <a:ext uri="{FF2B5EF4-FFF2-40B4-BE49-F238E27FC236}">
                <a16:creationId xmlns:a16="http://schemas.microsoft.com/office/drawing/2014/main" id="{C48E67CF-1454-422E-9EF1-96C31FE3CEDA}"/>
              </a:ext>
            </a:extLst>
          </p:cNvPr>
          <p:cNvSpPr>
            <a:spLocks noChangeArrowheads="1"/>
          </p:cNvSpPr>
          <p:nvPr/>
        </p:nvSpPr>
        <p:spPr bwMode="auto">
          <a:xfrm>
            <a:off x="419098" y="1223056"/>
            <a:ext cx="787717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Courier New" panose="02070309020205020404" pitchFamily="49" charset="0"/>
              </a:rPr>
              <a:t>SELECT DEPARTMENT_ID, sum(salary)FROM EMPLOYEES</a:t>
            </a:r>
          </a:p>
          <a:p>
            <a:r>
              <a:rPr lang="en-US" altLang="en-US" sz="1400">
                <a:latin typeface="Courier New" panose="02070309020205020404" pitchFamily="49" charset="0"/>
              </a:rPr>
              <a:t>GROUP BY DEPARTMENT_ID </a:t>
            </a:r>
          </a:p>
          <a:p>
            <a:r>
              <a:rPr lang="en-US" altLang="en-US" sz="1400">
                <a:latin typeface="Courier New" panose="02070309020205020404" pitchFamily="49" charset="0"/>
              </a:rPr>
              <a:t>having sum(salary)&gt;3500;</a:t>
            </a:r>
          </a:p>
        </p:txBody>
      </p:sp>
      <p:sp>
        <p:nvSpPr>
          <p:cNvPr id="18" name="Text Placeholder 5">
            <a:extLst>
              <a:ext uri="{FF2B5EF4-FFF2-40B4-BE49-F238E27FC236}">
                <a16:creationId xmlns:a16="http://schemas.microsoft.com/office/drawing/2014/main" id="{26B5C83B-384A-49B8-B8E8-F2D164B31F4E}"/>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822511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Aggregation</a:t>
              </a:r>
              <a:endParaRPr lang="en-US" sz="1000" b="1">
                <a:solidFill>
                  <a:schemeClr val="accent1"/>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ext Placeholder 5">
            <a:extLst>
              <a:ext uri="{FF2B5EF4-FFF2-40B4-BE49-F238E27FC236}">
                <a16:creationId xmlns:a16="http://schemas.microsoft.com/office/drawing/2014/main" id="{4E825FAA-98FF-440C-A63F-9DD624FB0302}"/>
              </a:ext>
            </a:extLst>
          </p:cNvPr>
          <p:cNvSpPr txBox="1">
            <a:spLocks/>
          </p:cNvSpPr>
          <p:nvPr/>
        </p:nvSpPr>
        <p:spPr>
          <a:xfrm>
            <a:off x="365128" y="1009090"/>
            <a:ext cx="8123237" cy="52482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None/>
            </a:pPr>
            <a:r>
              <a:rPr lang="en-US" altLang="en-US" sz="1400"/>
              <a:t>The NVL function forces group functions to include null values</a:t>
            </a:r>
          </a:p>
        </p:txBody>
      </p:sp>
      <p:pic>
        <p:nvPicPr>
          <p:cNvPr id="16" name="Picture 1">
            <a:extLst>
              <a:ext uri="{FF2B5EF4-FFF2-40B4-BE49-F238E27FC236}">
                <a16:creationId xmlns:a16="http://schemas.microsoft.com/office/drawing/2014/main" id="{40E6475E-A87B-4B67-858A-21D7B56F7C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7399" y="2943224"/>
            <a:ext cx="4314825" cy="349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a:extLst>
              <a:ext uri="{FF2B5EF4-FFF2-40B4-BE49-F238E27FC236}">
                <a16:creationId xmlns:a16="http://schemas.microsoft.com/office/drawing/2014/main" id="{79BD4F93-4270-4CD1-ADCA-738783B1D9E5}"/>
              </a:ext>
            </a:extLst>
          </p:cNvPr>
          <p:cNvSpPr>
            <a:spLocks noChangeArrowheads="1"/>
          </p:cNvSpPr>
          <p:nvPr/>
        </p:nvSpPr>
        <p:spPr bwMode="auto">
          <a:xfrm>
            <a:off x="427038" y="433850"/>
            <a:ext cx="8245475" cy="400110"/>
          </a:xfrm>
          <a:prstGeom prst="rect">
            <a:avLst/>
          </a:prstGeom>
        </p:spPr>
        <p:txBody>
          <a:bodyPr vert="horz" lIns="0" tIns="0" rIns="0" bIns="0" rtlCol="0" anchor="t" anchorCtr="0">
            <a:noAutofit/>
          </a:bodyPr>
          <a:lstStyle/>
          <a:p>
            <a:pPr>
              <a:spcBef>
                <a:spcPct val="0"/>
              </a:spcBef>
            </a:pPr>
            <a:r>
              <a:rPr lang="en-US" altLang="en-US" sz="2000">
                <a:latin typeface="+mj-lt"/>
                <a:ea typeface="+mj-ea"/>
                <a:cs typeface="+mj-cs"/>
              </a:rPr>
              <a:t>Using the NVL Function with Group Functions</a:t>
            </a:r>
          </a:p>
        </p:txBody>
      </p:sp>
      <p:sp>
        <p:nvSpPr>
          <p:cNvPr id="18" name="Rectangle 2">
            <a:extLst>
              <a:ext uri="{FF2B5EF4-FFF2-40B4-BE49-F238E27FC236}">
                <a16:creationId xmlns:a16="http://schemas.microsoft.com/office/drawing/2014/main" id="{6652C206-6D76-44DA-9645-DE6F35820E5A}"/>
              </a:ext>
            </a:extLst>
          </p:cNvPr>
          <p:cNvSpPr>
            <a:spLocks noChangeArrowheads="1"/>
          </p:cNvSpPr>
          <p:nvPr/>
        </p:nvSpPr>
        <p:spPr bwMode="auto">
          <a:xfrm>
            <a:off x="611188" y="1799272"/>
            <a:ext cx="787717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Courier New" panose="02070309020205020404" pitchFamily="49" charset="0"/>
              </a:rPr>
              <a:t>SELECT NVL(DEPARTMENT_ID,0),sum(salary) FROM employees</a:t>
            </a:r>
          </a:p>
          <a:p>
            <a:r>
              <a:rPr lang="en-US" altLang="en-US" sz="1400">
                <a:latin typeface="Courier New" panose="02070309020205020404" pitchFamily="49" charset="0"/>
              </a:rPr>
              <a:t>GROUP BY DEPARTMENT_ID </a:t>
            </a:r>
          </a:p>
          <a:p>
            <a:r>
              <a:rPr lang="en-US" altLang="en-US" sz="1400">
                <a:latin typeface="Courier New" panose="02070309020205020404" pitchFamily="49" charset="0"/>
              </a:rPr>
              <a:t>having sum(salary)&gt;3500;</a:t>
            </a:r>
          </a:p>
        </p:txBody>
      </p:sp>
      <p:sp>
        <p:nvSpPr>
          <p:cNvPr id="19" name="Text Placeholder 5">
            <a:extLst>
              <a:ext uri="{FF2B5EF4-FFF2-40B4-BE49-F238E27FC236}">
                <a16:creationId xmlns:a16="http://schemas.microsoft.com/office/drawing/2014/main" id="{FD770818-4007-4AA4-8372-D83D92937214}"/>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979966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Restricting Data</a:t>
            </a:r>
          </a:p>
        </p:txBody>
      </p:sp>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Restricting &amp; Sorting</a:t>
              </a:r>
              <a:endParaRPr lang="en-US" sz="1000" b="1">
                <a:solidFill>
                  <a:schemeClr val="accent1"/>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sp>
        <p:nvSpPr>
          <p:cNvPr id="17" name="Rectangle 3">
            <a:extLst>
              <a:ext uri="{FF2B5EF4-FFF2-40B4-BE49-F238E27FC236}">
                <a16:creationId xmlns:a16="http://schemas.microsoft.com/office/drawing/2014/main" id="{2FAA239B-A73D-48D8-932F-446702CE78BE}"/>
              </a:ext>
            </a:extLst>
          </p:cNvPr>
          <p:cNvSpPr txBox="1">
            <a:spLocks noChangeArrowheads="1"/>
          </p:cNvSpPr>
          <p:nvPr/>
        </p:nvSpPr>
        <p:spPr>
          <a:xfrm>
            <a:off x="479427" y="1674167"/>
            <a:ext cx="4105275" cy="1262056"/>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Ø"/>
            </a:pPr>
            <a:r>
              <a:rPr lang="en-US" altLang="en-US"/>
              <a:t>Values in columns</a:t>
            </a:r>
          </a:p>
          <a:p>
            <a:pPr marL="171450" indent="-171450">
              <a:buFont typeface="Wingdings" panose="05000000000000000000" pitchFamily="2" charset="2"/>
              <a:buChar char="Ø"/>
            </a:pPr>
            <a:r>
              <a:rPr lang="en-US" altLang="en-US"/>
              <a:t>Literal values</a:t>
            </a:r>
          </a:p>
          <a:p>
            <a:pPr marL="171450" indent="-171450">
              <a:buFont typeface="Wingdings" panose="05000000000000000000" pitchFamily="2" charset="2"/>
              <a:buChar char="Ø"/>
            </a:pPr>
            <a:r>
              <a:rPr lang="en-US" altLang="en-US"/>
              <a:t>Arithmetic expressions, or</a:t>
            </a:r>
          </a:p>
          <a:p>
            <a:pPr marL="171450" indent="-171450">
              <a:buFont typeface="Wingdings" panose="05000000000000000000" pitchFamily="2" charset="2"/>
              <a:buChar char="Ø"/>
            </a:pPr>
            <a:r>
              <a:rPr lang="en-US" altLang="en-US"/>
              <a:t>Functions</a:t>
            </a:r>
          </a:p>
          <a:p>
            <a:pPr>
              <a:buFontTx/>
              <a:buNone/>
            </a:pPr>
            <a:endParaRPr lang="en-US" altLang="en-US"/>
          </a:p>
        </p:txBody>
      </p:sp>
      <p:pic>
        <p:nvPicPr>
          <p:cNvPr id="18" name="Picture 1">
            <a:extLst>
              <a:ext uri="{FF2B5EF4-FFF2-40B4-BE49-F238E27FC236}">
                <a16:creationId xmlns:a16="http://schemas.microsoft.com/office/drawing/2014/main" id="{EFE3324C-4D97-4B93-ACA0-E255A58B61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5757" y="3067375"/>
            <a:ext cx="4228142" cy="2579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3">
            <a:extLst>
              <a:ext uri="{FF2B5EF4-FFF2-40B4-BE49-F238E27FC236}">
                <a16:creationId xmlns:a16="http://schemas.microsoft.com/office/drawing/2014/main" id="{3FD26378-14C8-434E-BD13-C33BE8CF28AB}"/>
              </a:ext>
            </a:extLst>
          </p:cNvPr>
          <p:cNvSpPr txBox="1">
            <a:spLocks noChangeArrowheads="1"/>
          </p:cNvSpPr>
          <p:nvPr/>
        </p:nvSpPr>
        <p:spPr>
          <a:xfrm>
            <a:off x="488952" y="3580753"/>
            <a:ext cx="4105275" cy="2487611"/>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71450" indent="-171450">
              <a:buFont typeface="Wingdings" panose="05000000000000000000" pitchFamily="2" charset="2"/>
              <a:buChar char="Ø"/>
              <a:defRPr/>
            </a:pPr>
            <a:r>
              <a:rPr lang="en-US" altLang="en-US"/>
              <a:t>Enclosed in single quotation marks</a:t>
            </a:r>
          </a:p>
          <a:p>
            <a:pPr marL="171450" indent="-171450">
              <a:buFont typeface="Wingdings" panose="05000000000000000000" pitchFamily="2" charset="2"/>
              <a:buChar char="Ø"/>
              <a:defRPr/>
            </a:pPr>
            <a:r>
              <a:rPr lang="en-US" altLang="en-US"/>
              <a:t>Character values</a:t>
            </a:r>
            <a:r>
              <a:rPr lang="en-US" altLang="en-US">
                <a:sym typeface="Wingdings" panose="05000000000000000000" pitchFamily="2" charset="2"/>
              </a:rPr>
              <a:t> are case sensitive</a:t>
            </a:r>
          </a:p>
          <a:p>
            <a:pPr marL="171450" indent="-171450">
              <a:buFont typeface="Wingdings" panose="05000000000000000000" pitchFamily="2" charset="2"/>
              <a:buChar char="Ø"/>
              <a:defRPr/>
            </a:pPr>
            <a:r>
              <a:rPr lang="en-US" altLang="en-US">
                <a:sym typeface="Wingdings" panose="05000000000000000000" pitchFamily="2" charset="2"/>
              </a:rPr>
              <a:t>Date values are format sensitive</a:t>
            </a:r>
          </a:p>
          <a:p>
            <a:pPr marL="171450" indent="-171450">
              <a:buFont typeface="Wingdings" panose="05000000000000000000" pitchFamily="2" charset="2"/>
              <a:buChar char="Ø"/>
              <a:defRPr/>
            </a:pPr>
            <a:r>
              <a:rPr lang="en-US" altLang="en-US">
                <a:sym typeface="Wingdings" panose="05000000000000000000" pitchFamily="2" charset="2"/>
              </a:rPr>
              <a:t>Default  data format is – DD-MON-RR</a:t>
            </a:r>
          </a:p>
        </p:txBody>
      </p:sp>
      <p:sp>
        <p:nvSpPr>
          <p:cNvPr id="20" name="Rectangle 4">
            <a:extLst>
              <a:ext uri="{FF2B5EF4-FFF2-40B4-BE49-F238E27FC236}">
                <a16:creationId xmlns:a16="http://schemas.microsoft.com/office/drawing/2014/main" id="{6EECD6A7-176A-414A-AEA7-10C78954CC6F}"/>
              </a:ext>
            </a:extLst>
          </p:cNvPr>
          <p:cNvSpPr>
            <a:spLocks noChangeArrowheads="1"/>
          </p:cNvSpPr>
          <p:nvPr/>
        </p:nvSpPr>
        <p:spPr bwMode="auto">
          <a:xfrm>
            <a:off x="469901" y="3075608"/>
            <a:ext cx="4114800" cy="365760"/>
          </a:xfrm>
          <a:prstGeom prst="rect">
            <a:avLst/>
          </a:prstGeom>
          <a:solidFill>
            <a:schemeClr val="tx2"/>
          </a:solidFill>
          <a:ln w="12700" algn="ctr">
            <a:noFill/>
            <a:miter lim="800000"/>
            <a:headEnd/>
            <a:tailEnd/>
          </a:ln>
        </p:spPr>
        <p:txBody>
          <a:bodyPr lIns="88900" tIns="88900" rIns="88900" bIns="88900" anchor="ctr">
            <a:spAutoFit/>
          </a:bodyPr>
          <a:lstStyle/>
          <a:p>
            <a:pPr defTabSz="1019175"/>
            <a:r>
              <a:rPr lang="en-US" sz="1200">
                <a:solidFill>
                  <a:schemeClr val="bg1"/>
                </a:solidFill>
              </a:rPr>
              <a:t>Character Strings and Dates</a:t>
            </a:r>
          </a:p>
        </p:txBody>
      </p:sp>
      <p:sp>
        <p:nvSpPr>
          <p:cNvPr id="21" name="Rectangle 4">
            <a:extLst>
              <a:ext uri="{FF2B5EF4-FFF2-40B4-BE49-F238E27FC236}">
                <a16:creationId xmlns:a16="http://schemas.microsoft.com/office/drawing/2014/main" id="{2BCB81C0-126D-4658-A988-E78AB338C2F8}"/>
              </a:ext>
            </a:extLst>
          </p:cNvPr>
          <p:cNvSpPr>
            <a:spLocks noChangeArrowheads="1"/>
          </p:cNvSpPr>
          <p:nvPr/>
        </p:nvSpPr>
        <p:spPr bwMode="auto">
          <a:xfrm>
            <a:off x="479427" y="1146483"/>
            <a:ext cx="4114800" cy="365760"/>
          </a:xfrm>
          <a:prstGeom prst="rect">
            <a:avLst/>
          </a:prstGeom>
          <a:solidFill>
            <a:schemeClr val="tx2"/>
          </a:solidFill>
          <a:ln w="12700" algn="ctr">
            <a:noFill/>
            <a:miter lim="800000"/>
            <a:headEnd/>
            <a:tailEnd/>
          </a:ln>
        </p:spPr>
        <p:txBody>
          <a:bodyPr lIns="88900" tIns="88900" rIns="88900" bIns="88900" anchor="ctr">
            <a:spAutoFit/>
          </a:bodyPr>
          <a:lstStyle/>
          <a:p>
            <a:pPr defTabSz="1019175"/>
            <a:r>
              <a:rPr lang="en-US" sz="1200">
                <a:solidFill>
                  <a:schemeClr val="bg1"/>
                </a:solidFill>
              </a:rPr>
              <a:t>Where clause can compare</a:t>
            </a:r>
          </a:p>
        </p:txBody>
      </p:sp>
      <p:sp>
        <p:nvSpPr>
          <p:cNvPr id="22" name="Rectangle 21">
            <a:extLst>
              <a:ext uri="{FF2B5EF4-FFF2-40B4-BE49-F238E27FC236}">
                <a16:creationId xmlns:a16="http://schemas.microsoft.com/office/drawing/2014/main" id="{87D306EF-2608-4AC3-BD2D-CF6D7F63F233}"/>
              </a:ext>
            </a:extLst>
          </p:cNvPr>
          <p:cNvSpPr/>
          <p:nvPr/>
        </p:nvSpPr>
        <p:spPr>
          <a:xfrm>
            <a:off x="4827588" y="1146483"/>
            <a:ext cx="4964481" cy="1569660"/>
          </a:xfrm>
          <a:prstGeom prst="rect">
            <a:avLst/>
          </a:prstGeom>
        </p:spPr>
        <p:txBody>
          <a:bodyPr wrap="square">
            <a:spAutoFit/>
          </a:bodyPr>
          <a:lstStyle/>
          <a:p>
            <a:pPr marL="471487" lvl="1" indent="0">
              <a:buFont typeface="Wingdings" panose="05000000000000000000" pitchFamily="2" charset="2"/>
              <a:buNone/>
              <a:defRPr/>
            </a:pPr>
            <a:r>
              <a:rPr lang="en-US" altLang="en-US">
                <a:latin typeface="Courier"/>
                <a:sym typeface="Wingdings" panose="05000000000000000000" pitchFamily="2" charset="2"/>
              </a:rPr>
              <a:t>SELECT TO_CHAR(HIRE_DATE,'YYYY.MM.DD') FROM EMPLOYEES;</a:t>
            </a:r>
          </a:p>
        </p:txBody>
      </p:sp>
      <p:pic>
        <p:nvPicPr>
          <p:cNvPr id="29" name="Picture 28">
            <a:extLst>
              <a:ext uri="{FF2B5EF4-FFF2-40B4-BE49-F238E27FC236}">
                <a16:creationId xmlns:a16="http://schemas.microsoft.com/office/drawing/2014/main" id="{0A25F19A-15D9-4C66-897C-2ED80DED1747}"/>
              </a:ext>
            </a:extLst>
          </p:cNvPr>
          <p:cNvPicPr>
            <a:picLocks noChangeAspect="1"/>
          </p:cNvPicPr>
          <p:nvPr/>
        </p:nvPicPr>
        <p:blipFill>
          <a:blip r:embed="rId4"/>
          <a:stretch>
            <a:fillRect/>
          </a:stretch>
        </p:blipFill>
        <p:spPr>
          <a:xfrm>
            <a:off x="11620870" y="319596"/>
            <a:ext cx="463953" cy="514364"/>
          </a:xfrm>
          <a:prstGeom prst="rect">
            <a:avLst/>
          </a:prstGeom>
        </p:spPr>
      </p:pic>
      <p:sp>
        <p:nvSpPr>
          <p:cNvPr id="23" name="Text Placeholder 5">
            <a:extLst>
              <a:ext uri="{FF2B5EF4-FFF2-40B4-BE49-F238E27FC236}">
                <a16:creationId xmlns:a16="http://schemas.microsoft.com/office/drawing/2014/main" id="{F3AD797E-8670-4C26-A21C-B565D3CBEDE5}"/>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47134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dirty="0">
                  <a:solidFill>
                    <a:schemeClr val="accent1"/>
                  </a:solidFill>
                </a:rPr>
                <a:t>Aggregation</a:t>
              </a:r>
              <a:endParaRPr lang="en-US" sz="1000" b="1" dirty="0">
                <a:solidFill>
                  <a:schemeClr val="accent1"/>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9B351428-2BB0-4E0B-B9E1-BD72D128D9F2}"/>
              </a:ext>
            </a:extLst>
          </p:cNvPr>
          <p:cNvSpPr>
            <a:spLocks noGrp="1"/>
          </p:cNvSpPr>
          <p:nvPr>
            <p:ph type="title"/>
          </p:nvPr>
        </p:nvSpPr>
        <p:spPr>
          <a:xfrm>
            <a:off x="409575" y="198437"/>
            <a:ext cx="8810625" cy="542925"/>
          </a:xfrm>
        </p:spPr>
        <p:txBody>
          <a:bodyPr vert="horz" lIns="0" tIns="0" rIns="0" bIns="0" rtlCol="0" anchor="t" anchorCtr="0">
            <a:noAutofit/>
          </a:bodyPr>
          <a:lstStyle/>
          <a:p>
            <a:r>
              <a:rPr lang="en-US"/>
              <a:t>Practice Exercise</a:t>
            </a:r>
          </a:p>
        </p:txBody>
      </p:sp>
      <p:sp>
        <p:nvSpPr>
          <p:cNvPr id="16" name="Text Placeholder 2">
            <a:extLst>
              <a:ext uri="{FF2B5EF4-FFF2-40B4-BE49-F238E27FC236}">
                <a16:creationId xmlns:a16="http://schemas.microsoft.com/office/drawing/2014/main" id="{154A9F8B-C1AB-410A-B600-DE68A06E012B}"/>
              </a:ext>
            </a:extLst>
          </p:cNvPr>
          <p:cNvSpPr txBox="1">
            <a:spLocks/>
          </p:cNvSpPr>
          <p:nvPr/>
        </p:nvSpPr>
        <p:spPr>
          <a:xfrm>
            <a:off x="379584" y="952851"/>
            <a:ext cx="8367713" cy="4724400"/>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400050" indent="-400050">
              <a:buFont typeface="+mj-lt"/>
              <a:buAutoNum type="romanUcPeriod"/>
            </a:pPr>
            <a:r>
              <a:rPr lang="en-US" altLang="en-US" dirty="0"/>
              <a:t>Display highest, lowest, sum and average salary for all employees</a:t>
            </a:r>
          </a:p>
          <a:p>
            <a:pPr marL="400050" indent="-400050">
              <a:buFont typeface="+mj-lt"/>
              <a:buAutoNum type="romanUcPeriod"/>
            </a:pPr>
            <a:r>
              <a:rPr lang="en-US" altLang="en-US" dirty="0"/>
              <a:t>Display minimum, maximum, sum and average salary for each job type</a:t>
            </a:r>
          </a:p>
          <a:p>
            <a:pPr marL="400050" indent="-400050">
              <a:buFont typeface="+mj-lt"/>
              <a:buAutoNum type="romanUcPeriod"/>
            </a:pPr>
            <a:r>
              <a:rPr lang="en-US" altLang="en-US" dirty="0"/>
              <a:t>Write a query to display the number of people with the same job</a:t>
            </a:r>
          </a:p>
          <a:p>
            <a:pPr marL="400050" indent="-400050">
              <a:buFont typeface="+mj-lt"/>
              <a:buAutoNum type="romanUcPeriod"/>
            </a:pPr>
            <a:r>
              <a:rPr lang="en-US" altLang="en-US" dirty="0"/>
              <a:t>Determine the number of managers without listing them. Label the column “Number of Managers”</a:t>
            </a:r>
          </a:p>
          <a:p>
            <a:pPr marL="400050" indent="-400050">
              <a:buFont typeface="+mj-lt"/>
              <a:buAutoNum type="romanUcPeriod"/>
            </a:pPr>
            <a:r>
              <a:rPr lang="en-US" altLang="en-US" dirty="0"/>
              <a:t>Write a query to display difference between highest and lowest salaries</a:t>
            </a:r>
          </a:p>
          <a:p>
            <a:pPr marL="400050" indent="-400050">
              <a:buFont typeface="+mj-lt"/>
              <a:buAutoNum type="romanUcPeriod"/>
            </a:pPr>
            <a:r>
              <a:rPr lang="en-US" altLang="en-US" dirty="0"/>
              <a:t>Display Manager Number and the salary of the lowest paid employee for that manager. Exclude anyone whose manager is not known. Exclude any groups, where the minimum salary is less than $6,000. Sort the output in descending order of salary</a:t>
            </a:r>
          </a:p>
          <a:p>
            <a:pPr marL="400050" indent="-400050">
              <a:buFont typeface="+mj-lt"/>
              <a:buAutoNum type="romanUcPeriod"/>
            </a:pPr>
            <a:r>
              <a:rPr lang="en-US" altLang="en-US" dirty="0"/>
              <a:t>Query to display each department’s name, location, number of employees and average salary for all employees in that department. Round the salary to two decimal places</a:t>
            </a:r>
          </a:p>
          <a:p>
            <a:pPr marL="400050" indent="-400050">
              <a:buFont typeface="+mj-lt"/>
              <a:buAutoNum type="romanUcPeriod"/>
            </a:pPr>
            <a:r>
              <a:rPr lang="en-US" altLang="en-US" dirty="0"/>
              <a:t>Create a query that will display the total number of employees and of that total, the number of employees hired in 1995, 1996, 1997, 1998</a:t>
            </a:r>
          </a:p>
          <a:p>
            <a:pPr marL="400050" indent="-400050">
              <a:buFont typeface="+mj-lt"/>
              <a:buAutoNum type="romanUcPeriod"/>
            </a:pPr>
            <a:endParaRPr lang="en-US" altLang="en-US" sz="1400" dirty="0"/>
          </a:p>
          <a:p>
            <a:pPr marL="400050" indent="-400050">
              <a:buFont typeface="+mj-lt"/>
              <a:buAutoNum type="romanUcPeriod"/>
            </a:pPr>
            <a:endParaRPr lang="en-US" altLang="en-US" sz="1400" dirty="0"/>
          </a:p>
          <a:p>
            <a:pPr marL="400050" indent="-400050">
              <a:buFont typeface="+mj-lt"/>
              <a:buAutoNum type="romanUcPeriod"/>
            </a:pPr>
            <a:r>
              <a:rPr lang="en-US" dirty="0"/>
              <a:t>Display Job, Total salary for that job and total salary for that job against department 20, 50, 90</a:t>
            </a:r>
          </a:p>
          <a:p>
            <a:endParaRPr lang="en-US" altLang="en-US" sz="1400" dirty="0"/>
          </a:p>
          <a:p>
            <a:endParaRPr lang="en-US" altLang="en-US" dirty="0"/>
          </a:p>
          <a:p>
            <a:endParaRPr lang="en-US" altLang="en-US" dirty="0"/>
          </a:p>
        </p:txBody>
      </p:sp>
      <p:pic>
        <p:nvPicPr>
          <p:cNvPr id="17" name="Picture 16">
            <a:extLst>
              <a:ext uri="{FF2B5EF4-FFF2-40B4-BE49-F238E27FC236}">
                <a16:creationId xmlns:a16="http://schemas.microsoft.com/office/drawing/2014/main" id="{06AC2FB1-466C-4AE3-A016-1F9C7BCCF42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9575" y="4499636"/>
            <a:ext cx="86963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5">
            <a:extLst>
              <a:ext uri="{FF2B5EF4-FFF2-40B4-BE49-F238E27FC236}">
                <a16:creationId xmlns:a16="http://schemas.microsoft.com/office/drawing/2014/main" id="{7A8F7821-F2E4-444B-B5BE-DF31DD3D8200}"/>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715510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86551" y="2625616"/>
            <a:ext cx="3350949" cy="1532757"/>
          </a:xfrm>
        </p:spPr>
        <p:txBody>
          <a:bodyPr anchor="ctr"/>
          <a:lstStyle/>
          <a:p>
            <a:r>
              <a:rPr lang="en-US" altLang="en-US" sz="2000">
                <a:solidFill>
                  <a:schemeClr val="accent1"/>
                </a:solidFill>
              </a:rPr>
              <a:t>Analytical Functions</a:t>
            </a:r>
            <a:endParaRPr lang="en-US" sz="2000">
              <a:solidFill>
                <a:schemeClr val="accent1"/>
              </a:solidFill>
            </a:endParaRPr>
          </a:p>
        </p:txBody>
      </p:sp>
      <p:grpSp>
        <p:nvGrpSpPr>
          <p:cNvPr id="8" name="Group 7">
            <a:extLst>
              <a:ext uri="{FF2B5EF4-FFF2-40B4-BE49-F238E27FC236}">
                <a16:creationId xmlns:a16="http://schemas.microsoft.com/office/drawing/2014/main" id="{95F75F10-EAD9-4E8D-92D5-46A0833D497B}"/>
              </a:ext>
            </a:extLst>
          </p:cNvPr>
          <p:cNvGrpSpPr/>
          <p:nvPr/>
        </p:nvGrpSpPr>
        <p:grpSpPr>
          <a:xfrm>
            <a:off x="10306975" y="1748820"/>
            <a:ext cx="1669746" cy="3199651"/>
            <a:chOff x="10209320" y="2301960"/>
            <a:chExt cx="1829544" cy="2288099"/>
          </a:xfrm>
        </p:grpSpPr>
        <p:sp>
          <p:nvSpPr>
            <p:cNvPr id="9" name="Text Placeholder 5">
              <a:extLst>
                <a:ext uri="{FF2B5EF4-FFF2-40B4-BE49-F238E27FC236}">
                  <a16:creationId xmlns:a16="http://schemas.microsoft.com/office/drawing/2014/main" id="{EA657574-584A-4A7B-AC7A-C22FED317AD1}"/>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10" name="Text Placeholder 5">
              <a:extLst>
                <a:ext uri="{FF2B5EF4-FFF2-40B4-BE49-F238E27FC236}">
                  <a16:creationId xmlns:a16="http://schemas.microsoft.com/office/drawing/2014/main" id="{6EF1F14C-D165-4821-BAFD-16F771763F47}"/>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11" name="Text Placeholder 5">
              <a:extLst>
                <a:ext uri="{FF2B5EF4-FFF2-40B4-BE49-F238E27FC236}">
                  <a16:creationId xmlns:a16="http://schemas.microsoft.com/office/drawing/2014/main" id="{A0FCA968-404F-4C98-97EF-1BCB53ECDD53}"/>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12" name="Text Placeholder 5">
              <a:extLst>
                <a:ext uri="{FF2B5EF4-FFF2-40B4-BE49-F238E27FC236}">
                  <a16:creationId xmlns:a16="http://schemas.microsoft.com/office/drawing/2014/main" id="{87D13586-B67F-4AFB-A7A3-257CDD52C4C7}"/>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13" name="Text Placeholder 5">
              <a:extLst>
                <a:ext uri="{FF2B5EF4-FFF2-40B4-BE49-F238E27FC236}">
                  <a16:creationId xmlns:a16="http://schemas.microsoft.com/office/drawing/2014/main" id="{AF893605-EC8E-4B01-9A6B-90E3645C86E5}"/>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Analytical Functions</a:t>
              </a:r>
              <a:endParaRPr lang="en-US" sz="1000" b="1">
                <a:solidFill>
                  <a:schemeClr val="accent1"/>
                </a:solidFill>
              </a:endParaRPr>
            </a:p>
          </p:txBody>
        </p:sp>
        <p:sp>
          <p:nvSpPr>
            <p:cNvPr id="14" name="Text Placeholder 5">
              <a:extLst>
                <a:ext uri="{FF2B5EF4-FFF2-40B4-BE49-F238E27FC236}">
                  <a16:creationId xmlns:a16="http://schemas.microsoft.com/office/drawing/2014/main" id="{A904E6A3-5287-4590-B7C2-5E81C773DAAF}"/>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15" name="Text Placeholder 5">
              <a:extLst>
                <a:ext uri="{FF2B5EF4-FFF2-40B4-BE49-F238E27FC236}">
                  <a16:creationId xmlns:a16="http://schemas.microsoft.com/office/drawing/2014/main" id="{DA783329-0E5C-48DE-996A-3D7EE681E3BF}"/>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16" name="Text Placeholder 5">
              <a:extLst>
                <a:ext uri="{FF2B5EF4-FFF2-40B4-BE49-F238E27FC236}">
                  <a16:creationId xmlns:a16="http://schemas.microsoft.com/office/drawing/2014/main" id="{D61801F9-DEC0-409B-B0E6-25B0E9C26678}"/>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18" name="Text Placeholder 5">
              <a:extLst>
                <a:ext uri="{FF2B5EF4-FFF2-40B4-BE49-F238E27FC236}">
                  <a16:creationId xmlns:a16="http://schemas.microsoft.com/office/drawing/2014/main" id="{0DF59D29-B3E0-438B-9A84-358630DB863E}"/>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9" name="Picture 18">
            <a:extLst>
              <a:ext uri="{FF2B5EF4-FFF2-40B4-BE49-F238E27FC236}">
                <a16:creationId xmlns:a16="http://schemas.microsoft.com/office/drawing/2014/main" id="{036D9D5A-793D-4AB1-B726-71A66C7AE686}"/>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7" name="Picture Placeholder 6" descr="A close up of electronics&#10;&#10;Description automatically generated">
            <a:extLst>
              <a:ext uri="{FF2B5EF4-FFF2-40B4-BE49-F238E27FC236}">
                <a16:creationId xmlns:a16="http://schemas.microsoft.com/office/drawing/2014/main" id="{81642566-CBAC-4916-B60C-854650CBD809}"/>
              </a:ext>
            </a:extLst>
          </p:cNvPr>
          <p:cNvPicPr>
            <a:picLocks noGrp="1" noChangeAspect="1"/>
          </p:cNvPicPr>
          <p:nvPr>
            <p:ph type="pic" sz="quarter" idx="11"/>
          </p:nvPr>
        </p:nvPicPr>
        <p:blipFill>
          <a:blip r:embed="rId4"/>
          <a:srcRect l="15" r="15"/>
          <a:stretch>
            <a:fillRect/>
          </a:stretch>
        </p:blipFill>
        <p:spPr>
          <a:xfrm>
            <a:off x="3793214" y="727595"/>
            <a:ext cx="5400000" cy="5400000"/>
          </a:xfrm>
        </p:spPr>
      </p:pic>
      <p:sp>
        <p:nvSpPr>
          <p:cNvPr id="20" name="Text Placeholder 5">
            <a:extLst>
              <a:ext uri="{FF2B5EF4-FFF2-40B4-BE49-F238E27FC236}">
                <a16:creationId xmlns:a16="http://schemas.microsoft.com/office/drawing/2014/main" id="{22FEA465-AA4B-4ACA-9D53-FF342A3AEE00}"/>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846280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Analytical Functions</a:t>
              </a:r>
              <a:endParaRPr lang="en-US" sz="1000" b="1">
                <a:solidFill>
                  <a:schemeClr val="accent1"/>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7" name="Title 1">
            <a:extLst>
              <a:ext uri="{FF2B5EF4-FFF2-40B4-BE49-F238E27FC236}">
                <a16:creationId xmlns:a16="http://schemas.microsoft.com/office/drawing/2014/main" id="{91EC0753-8138-4D1F-9E68-35F43F449953}"/>
              </a:ext>
            </a:extLst>
          </p:cNvPr>
          <p:cNvSpPr>
            <a:spLocks noGrp="1"/>
          </p:cNvSpPr>
          <p:nvPr>
            <p:ph type="title"/>
          </p:nvPr>
        </p:nvSpPr>
        <p:spPr>
          <a:xfrm>
            <a:off x="266700" y="409956"/>
            <a:ext cx="9144000" cy="625475"/>
          </a:xfrm>
        </p:spPr>
        <p:txBody>
          <a:bodyPr vert="horz" lIns="0" tIns="0" rIns="0" bIns="0" rtlCol="0" anchor="t" anchorCtr="0">
            <a:noAutofit/>
          </a:bodyPr>
          <a:lstStyle/>
          <a:p>
            <a:r>
              <a:rPr lang="en-US"/>
              <a:t>Analytical Functions</a:t>
            </a:r>
            <a:br>
              <a:rPr lang="en-US"/>
            </a:br>
            <a:endParaRPr lang="en-US"/>
          </a:p>
        </p:txBody>
      </p:sp>
      <p:sp>
        <p:nvSpPr>
          <p:cNvPr id="18" name="Content Placeholder 6">
            <a:extLst>
              <a:ext uri="{FF2B5EF4-FFF2-40B4-BE49-F238E27FC236}">
                <a16:creationId xmlns:a16="http://schemas.microsoft.com/office/drawing/2014/main" id="{9A8777CF-7216-4298-AB07-76451E40A100}"/>
              </a:ext>
            </a:extLst>
          </p:cNvPr>
          <p:cNvSpPr txBox="1">
            <a:spLocks/>
          </p:cNvSpPr>
          <p:nvPr/>
        </p:nvSpPr>
        <p:spPr>
          <a:xfrm>
            <a:off x="266700" y="2754126"/>
            <a:ext cx="8153400" cy="1962150"/>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Ø"/>
            </a:pPr>
            <a:r>
              <a:rPr lang="en-US" altLang="en-US"/>
              <a:t>ROW_NUMBER – Assigns a unique number to each row to which it is applied</a:t>
            </a:r>
          </a:p>
          <a:p>
            <a:pPr marL="171450" indent="-171450">
              <a:buFont typeface="Wingdings" panose="05000000000000000000" pitchFamily="2" charset="2"/>
              <a:buChar char="Ø"/>
            </a:pPr>
            <a:r>
              <a:rPr lang="en-US" altLang="en-US"/>
              <a:t>RANK – Calculates the rank of a hypothetical row identified by the arguments of the function w.r.t to a given sort specification</a:t>
            </a:r>
          </a:p>
          <a:p>
            <a:pPr marL="171450" indent="-171450">
              <a:buFont typeface="Wingdings" panose="05000000000000000000" pitchFamily="2" charset="2"/>
              <a:buChar char="Ø"/>
            </a:pPr>
            <a:r>
              <a:rPr lang="en-US" altLang="en-US"/>
              <a:t>DENSE_RANK – Similar to rank, but does not skip ranks in case of tie</a:t>
            </a:r>
          </a:p>
          <a:p>
            <a:pPr marL="171450" indent="-171450">
              <a:buFont typeface="Wingdings" panose="05000000000000000000" pitchFamily="2" charset="2"/>
              <a:buChar char="Ø"/>
            </a:pPr>
            <a:r>
              <a:rPr lang="en-US" altLang="en-US"/>
              <a:t>FIRST and LAST – Used to return first or last value from an ordered sequence</a:t>
            </a:r>
          </a:p>
          <a:p>
            <a:pPr marL="171450" indent="-171450">
              <a:buFont typeface="Wingdings" panose="05000000000000000000" pitchFamily="2" charset="2"/>
              <a:buChar char="Ø"/>
            </a:pPr>
            <a:r>
              <a:rPr lang="en-US" altLang="en-US"/>
              <a:t>LAG and LEAD – Read from Previous or next row</a:t>
            </a:r>
          </a:p>
          <a:p>
            <a:pPr marL="171450" indent="-171450">
              <a:buFont typeface="Wingdings" panose="05000000000000000000" pitchFamily="2" charset="2"/>
              <a:buChar char="Ø"/>
            </a:pPr>
            <a:r>
              <a:rPr lang="en-US" altLang="en-US"/>
              <a:t>LISTAGG – Used for string aggregation</a:t>
            </a:r>
          </a:p>
        </p:txBody>
      </p:sp>
      <p:sp>
        <p:nvSpPr>
          <p:cNvPr id="19" name="Rectangle 9">
            <a:extLst>
              <a:ext uri="{FF2B5EF4-FFF2-40B4-BE49-F238E27FC236}">
                <a16:creationId xmlns:a16="http://schemas.microsoft.com/office/drawing/2014/main" id="{1B3974C1-7A3A-43EB-8454-8863A8239A22}"/>
              </a:ext>
            </a:extLst>
          </p:cNvPr>
          <p:cNvSpPr>
            <a:spLocks noChangeArrowheads="1"/>
          </p:cNvSpPr>
          <p:nvPr/>
        </p:nvSpPr>
        <p:spPr bwMode="auto">
          <a:xfrm>
            <a:off x="266700" y="1170673"/>
            <a:ext cx="83931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mj-lt"/>
                <a:cs typeface="+mn-cs"/>
              </a:rPr>
              <a:t>Difference between Aggregate and Analytical Function is although analytical function give aggregated result, they do not group by the result set. Analytical functions are computed after all JOINS, WHERE clause, GROUP BY and HAVING clause. They can appear only in the select list and in the main ORDER BY clause of the query.</a:t>
            </a:r>
            <a:endParaRPr lang="en-US" altLang="en-US" sz="1400">
              <a:latin typeface="+mj-lt"/>
            </a:endParaRPr>
          </a:p>
        </p:txBody>
      </p:sp>
      <p:sp>
        <p:nvSpPr>
          <p:cNvPr id="20" name="Text Placeholder 5">
            <a:extLst>
              <a:ext uri="{FF2B5EF4-FFF2-40B4-BE49-F238E27FC236}">
                <a16:creationId xmlns:a16="http://schemas.microsoft.com/office/drawing/2014/main" id="{432AF6C1-07C8-45A9-822A-D508AFC16117}"/>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370199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Analytical Functions</a:t>
              </a:r>
              <a:endParaRPr lang="en-US" sz="1000" b="1">
                <a:solidFill>
                  <a:schemeClr val="accent1"/>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02B740B3-5D46-441C-8936-899BFE61A84F}"/>
              </a:ext>
            </a:extLst>
          </p:cNvPr>
          <p:cNvSpPr>
            <a:spLocks noGrp="1"/>
          </p:cNvSpPr>
          <p:nvPr>
            <p:ph type="title"/>
          </p:nvPr>
        </p:nvSpPr>
        <p:spPr>
          <a:xfrm>
            <a:off x="285750" y="230703"/>
            <a:ext cx="8391525" cy="692150"/>
          </a:xfrm>
        </p:spPr>
        <p:txBody>
          <a:bodyPr vert="horz" lIns="0" tIns="0" rIns="0" bIns="0" rtlCol="0" anchor="t" anchorCtr="0">
            <a:noAutofit/>
          </a:bodyPr>
          <a:lstStyle/>
          <a:p>
            <a:r>
              <a:rPr lang="en-US"/>
              <a:t>ROW_NUMBER</a:t>
            </a:r>
          </a:p>
        </p:txBody>
      </p:sp>
      <p:sp>
        <p:nvSpPr>
          <p:cNvPr id="16" name="Content Placeholder 3">
            <a:extLst>
              <a:ext uri="{FF2B5EF4-FFF2-40B4-BE49-F238E27FC236}">
                <a16:creationId xmlns:a16="http://schemas.microsoft.com/office/drawing/2014/main" id="{30D992C4-9183-44F7-A2B5-F5C49F95E4FB}"/>
              </a:ext>
            </a:extLst>
          </p:cNvPr>
          <p:cNvSpPr txBox="1">
            <a:spLocks/>
          </p:cNvSpPr>
          <p:nvPr/>
        </p:nvSpPr>
        <p:spPr>
          <a:xfrm>
            <a:off x="234950" y="914400"/>
            <a:ext cx="8442325" cy="149542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altLang="en-US" sz="1400">
                <a:latin typeface="+mj-lt"/>
              </a:rPr>
              <a:t>ROW_NUMBER assigns a unique number to each row to which it is applied (either each row in the partition or each row returned by the query), in the ordered sequence of rows specified in the order by clause, beginning with 1</a:t>
            </a:r>
          </a:p>
          <a:p>
            <a:pPr>
              <a:defRPr/>
            </a:pPr>
            <a:endParaRPr lang="en-US" altLang="en-US" sz="1400">
              <a:latin typeface="+mj-lt"/>
            </a:endParaRPr>
          </a:p>
          <a:p>
            <a:pPr>
              <a:defRPr/>
            </a:pPr>
            <a:endParaRPr lang="en-US" altLang="en-US" sz="1400">
              <a:latin typeface="+mj-lt"/>
            </a:endParaRPr>
          </a:p>
        </p:txBody>
      </p:sp>
      <p:sp>
        <p:nvSpPr>
          <p:cNvPr id="17" name="Rectangle 2">
            <a:extLst>
              <a:ext uri="{FF2B5EF4-FFF2-40B4-BE49-F238E27FC236}">
                <a16:creationId xmlns:a16="http://schemas.microsoft.com/office/drawing/2014/main" id="{BE7F8E53-B051-4DB5-8FDD-ECDD2D138227}"/>
              </a:ext>
            </a:extLst>
          </p:cNvPr>
          <p:cNvSpPr>
            <a:spLocks noChangeArrowheads="1"/>
          </p:cNvSpPr>
          <p:nvPr/>
        </p:nvSpPr>
        <p:spPr bwMode="auto">
          <a:xfrm>
            <a:off x="234950" y="2042371"/>
            <a:ext cx="868203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defRPr/>
            </a:pPr>
            <a:r>
              <a:rPr lang="en-US" sz="1400" dirty="0">
                <a:latin typeface="Courier"/>
                <a:cs typeface="+mn-cs"/>
              </a:rPr>
              <a:t>SELECT </a:t>
            </a:r>
            <a:r>
              <a:rPr lang="en-US" sz="1400" dirty="0" err="1">
                <a:latin typeface="Courier"/>
                <a:cs typeface="+mn-cs"/>
              </a:rPr>
              <a:t>department_id</a:t>
            </a:r>
            <a:r>
              <a:rPr lang="en-US" sz="1400" dirty="0">
                <a:latin typeface="Courier"/>
                <a:cs typeface="+mn-cs"/>
              </a:rPr>
              <a:t>, </a:t>
            </a:r>
            <a:r>
              <a:rPr lang="en-US" sz="1400" dirty="0" err="1">
                <a:latin typeface="Courier"/>
                <a:cs typeface="+mn-cs"/>
              </a:rPr>
              <a:t>first_name</a:t>
            </a:r>
            <a:r>
              <a:rPr lang="en-US" sz="1400" dirty="0">
                <a:latin typeface="Courier"/>
                <a:cs typeface="+mn-cs"/>
              </a:rPr>
              <a:t>, </a:t>
            </a:r>
            <a:r>
              <a:rPr lang="en-US" sz="1400" dirty="0" err="1">
                <a:latin typeface="Courier"/>
                <a:cs typeface="+mn-cs"/>
              </a:rPr>
              <a:t>last_name</a:t>
            </a:r>
            <a:r>
              <a:rPr lang="en-US" sz="1400" dirty="0">
                <a:latin typeface="Courier"/>
                <a:cs typeface="+mn-cs"/>
              </a:rPr>
              <a:t>, salary</a:t>
            </a:r>
          </a:p>
          <a:p>
            <a:pPr>
              <a:defRPr/>
            </a:pPr>
            <a:r>
              <a:rPr lang="en-US" sz="1400" dirty="0">
                <a:latin typeface="Courier"/>
                <a:cs typeface="+mn-cs"/>
              </a:rPr>
              <a:t>FROM</a:t>
            </a:r>
          </a:p>
          <a:p>
            <a:pPr>
              <a:defRPr/>
            </a:pPr>
            <a:r>
              <a:rPr lang="en-US" sz="1400" dirty="0">
                <a:latin typeface="Courier"/>
                <a:cs typeface="+mn-cs"/>
              </a:rPr>
              <a:t>(</a:t>
            </a:r>
          </a:p>
          <a:p>
            <a:pPr>
              <a:defRPr/>
            </a:pPr>
            <a:r>
              <a:rPr lang="en-US" sz="1400" dirty="0">
                <a:latin typeface="Courier"/>
                <a:cs typeface="+mn-cs"/>
              </a:rPr>
              <a:t>  SELECT</a:t>
            </a:r>
          </a:p>
          <a:p>
            <a:pPr>
              <a:defRPr/>
            </a:pPr>
            <a:r>
              <a:rPr lang="en-US" sz="1400" dirty="0">
                <a:latin typeface="Courier"/>
                <a:cs typeface="+mn-cs"/>
              </a:rPr>
              <a:t>    </a:t>
            </a:r>
            <a:r>
              <a:rPr lang="en-US" sz="1400" dirty="0" err="1">
                <a:latin typeface="Courier"/>
                <a:cs typeface="+mn-cs"/>
              </a:rPr>
              <a:t>department_id</a:t>
            </a:r>
            <a:r>
              <a:rPr lang="en-US" sz="1400" dirty="0">
                <a:latin typeface="Courier"/>
                <a:cs typeface="+mn-cs"/>
              </a:rPr>
              <a:t>, </a:t>
            </a:r>
            <a:r>
              <a:rPr lang="en-US" sz="1400" dirty="0" err="1">
                <a:latin typeface="Courier"/>
                <a:cs typeface="+mn-cs"/>
              </a:rPr>
              <a:t>first_name</a:t>
            </a:r>
            <a:r>
              <a:rPr lang="en-US" sz="1400" dirty="0">
                <a:latin typeface="Courier"/>
                <a:cs typeface="+mn-cs"/>
              </a:rPr>
              <a:t>, </a:t>
            </a:r>
            <a:r>
              <a:rPr lang="en-US" sz="1400" dirty="0" err="1">
                <a:latin typeface="Courier"/>
                <a:cs typeface="+mn-cs"/>
              </a:rPr>
              <a:t>last_name</a:t>
            </a:r>
            <a:r>
              <a:rPr lang="en-US" sz="1400" dirty="0">
                <a:latin typeface="Courier"/>
                <a:cs typeface="+mn-cs"/>
              </a:rPr>
              <a:t>, salary,</a:t>
            </a:r>
          </a:p>
          <a:p>
            <a:pPr>
              <a:defRPr/>
            </a:pPr>
            <a:r>
              <a:rPr lang="en-US" sz="1400" dirty="0">
                <a:latin typeface="Courier"/>
                <a:cs typeface="+mn-cs"/>
              </a:rPr>
              <a:t>    ROW_NUMBER() OVER (PARTITION BY </a:t>
            </a:r>
            <a:r>
              <a:rPr lang="en-US" sz="1400" dirty="0" err="1">
                <a:latin typeface="Courier"/>
                <a:cs typeface="+mn-cs"/>
              </a:rPr>
              <a:t>department_id</a:t>
            </a:r>
            <a:r>
              <a:rPr lang="en-US" sz="1400" dirty="0">
                <a:latin typeface="Courier"/>
                <a:cs typeface="+mn-cs"/>
              </a:rPr>
              <a:t> ORDER BY salary desc) </a:t>
            </a:r>
            <a:r>
              <a:rPr lang="en-US" sz="1400" dirty="0" err="1">
                <a:latin typeface="Courier"/>
                <a:cs typeface="+mn-cs"/>
              </a:rPr>
              <a:t>rn</a:t>
            </a:r>
            <a:endParaRPr lang="en-US" sz="1400" dirty="0">
              <a:latin typeface="Courier"/>
              <a:cs typeface="+mn-cs"/>
            </a:endParaRPr>
          </a:p>
          <a:p>
            <a:pPr>
              <a:defRPr/>
            </a:pPr>
            <a:r>
              <a:rPr lang="en-US" sz="1400" dirty="0">
                <a:latin typeface="Courier"/>
                <a:cs typeface="+mn-cs"/>
              </a:rPr>
              <a:t>  FROM employees</a:t>
            </a:r>
          </a:p>
          <a:p>
            <a:pPr>
              <a:defRPr/>
            </a:pPr>
            <a:r>
              <a:rPr lang="en-US" sz="1400" dirty="0">
                <a:latin typeface="Courier"/>
                <a:cs typeface="+mn-cs"/>
              </a:rPr>
              <a:t>)</a:t>
            </a:r>
          </a:p>
          <a:p>
            <a:pPr>
              <a:defRPr/>
            </a:pPr>
            <a:r>
              <a:rPr lang="en-US" sz="1400" dirty="0">
                <a:latin typeface="Courier"/>
                <a:cs typeface="+mn-cs"/>
              </a:rPr>
              <a:t>WHERE </a:t>
            </a:r>
            <a:r>
              <a:rPr lang="en-US" sz="1400" dirty="0" err="1">
                <a:latin typeface="Courier"/>
                <a:cs typeface="+mn-cs"/>
              </a:rPr>
              <a:t>rn</a:t>
            </a:r>
            <a:r>
              <a:rPr lang="en-US" sz="1400" dirty="0">
                <a:latin typeface="Courier"/>
                <a:cs typeface="+mn-cs"/>
              </a:rPr>
              <a:t> &lt;= 3</a:t>
            </a:r>
            <a:r>
              <a:rPr lang="en-US" altLang="en-US" sz="1400" dirty="0">
                <a:latin typeface="Courier"/>
                <a:cs typeface="+mn-cs"/>
              </a:rPr>
              <a:t>;</a:t>
            </a:r>
          </a:p>
        </p:txBody>
      </p:sp>
      <p:sp>
        <p:nvSpPr>
          <p:cNvPr id="18" name="Text Placeholder 5">
            <a:extLst>
              <a:ext uri="{FF2B5EF4-FFF2-40B4-BE49-F238E27FC236}">
                <a16:creationId xmlns:a16="http://schemas.microsoft.com/office/drawing/2014/main" id="{188CCF39-71A5-47BD-8B53-E8662511747A}"/>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715217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Analytical Functions</a:t>
              </a:r>
              <a:endParaRPr lang="en-US" sz="1000" b="1">
                <a:solidFill>
                  <a:schemeClr val="accent1"/>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4DFD15A8-38D9-4ACF-B898-87B8C4BA8B75}"/>
              </a:ext>
            </a:extLst>
          </p:cNvPr>
          <p:cNvSpPr>
            <a:spLocks noGrp="1"/>
          </p:cNvSpPr>
          <p:nvPr>
            <p:ph type="title"/>
          </p:nvPr>
        </p:nvSpPr>
        <p:spPr>
          <a:xfrm>
            <a:off x="456964" y="319596"/>
            <a:ext cx="8391525" cy="692150"/>
          </a:xfrm>
        </p:spPr>
        <p:txBody>
          <a:bodyPr vert="horz" lIns="0" tIns="0" rIns="0" bIns="0" rtlCol="0" anchor="t" anchorCtr="0">
            <a:noAutofit/>
          </a:bodyPr>
          <a:lstStyle/>
          <a:p>
            <a:r>
              <a:rPr lang="en-US"/>
              <a:t>ROW_NUMBER vs RANK vs DENSE_RANK</a:t>
            </a:r>
          </a:p>
        </p:txBody>
      </p:sp>
      <p:sp>
        <p:nvSpPr>
          <p:cNvPr id="16" name="Content Placeholder 2">
            <a:extLst>
              <a:ext uri="{FF2B5EF4-FFF2-40B4-BE49-F238E27FC236}">
                <a16:creationId xmlns:a16="http://schemas.microsoft.com/office/drawing/2014/main" id="{021438CE-BFE0-4D5D-8154-00F8BD6ED1C7}"/>
              </a:ext>
            </a:extLst>
          </p:cNvPr>
          <p:cNvSpPr txBox="1">
            <a:spLocks/>
          </p:cNvSpPr>
          <p:nvPr/>
        </p:nvSpPr>
        <p:spPr>
          <a:xfrm>
            <a:off x="504824" y="1038226"/>
            <a:ext cx="7629525" cy="2721059"/>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None/>
              <a:defRPr/>
            </a:pPr>
            <a:r>
              <a:rPr lang="en-US" altLang="en-US" sz="1400" dirty="0">
                <a:latin typeface="Courier"/>
              </a:rPr>
              <a:t>SELECT </a:t>
            </a:r>
            <a:r>
              <a:rPr lang="en-US" altLang="en-US" sz="1400" dirty="0" err="1">
                <a:latin typeface="Courier"/>
              </a:rPr>
              <a:t>department_id</a:t>
            </a:r>
            <a:r>
              <a:rPr lang="en-US" altLang="en-US" sz="1400" dirty="0">
                <a:latin typeface="Courier"/>
              </a:rPr>
              <a:t>, </a:t>
            </a:r>
            <a:r>
              <a:rPr lang="en-US" altLang="en-US" sz="1400" dirty="0" err="1">
                <a:latin typeface="Courier"/>
              </a:rPr>
              <a:t>first_name</a:t>
            </a:r>
            <a:r>
              <a:rPr lang="en-US" altLang="en-US" sz="1400" dirty="0">
                <a:latin typeface="Courier"/>
              </a:rPr>
              <a:t>, </a:t>
            </a:r>
            <a:r>
              <a:rPr lang="en-US" altLang="en-US" sz="1400" dirty="0" err="1">
                <a:latin typeface="Courier"/>
              </a:rPr>
              <a:t>last_name</a:t>
            </a:r>
            <a:r>
              <a:rPr lang="en-US" altLang="en-US" sz="1400" dirty="0">
                <a:latin typeface="Courier"/>
              </a:rPr>
              <a:t>, </a:t>
            </a:r>
            <a:r>
              <a:rPr lang="en-US" altLang="en-US" sz="1400" dirty="0" err="1">
                <a:latin typeface="Courier"/>
              </a:rPr>
              <a:t>salary,ROW_NUMBER</a:t>
            </a:r>
            <a:r>
              <a:rPr lang="en-US" altLang="en-US" sz="1400" dirty="0">
                <a:latin typeface="Courier"/>
              </a:rPr>
              <a:t>() OVER (PARTITION BY DEPARTMENT_ID ORDER BY salary desc) </a:t>
            </a:r>
            <a:r>
              <a:rPr lang="en-US" altLang="en-US" sz="1400" dirty="0" err="1">
                <a:latin typeface="Courier"/>
              </a:rPr>
              <a:t>rn,rank</a:t>
            </a:r>
            <a:r>
              <a:rPr lang="en-US" altLang="en-US" sz="1400" dirty="0">
                <a:latin typeface="Courier"/>
              </a:rPr>
              <a:t>() over (PARTITION BY DEPARTMENT_ID order by salary desc) </a:t>
            </a:r>
            <a:r>
              <a:rPr lang="en-US" altLang="en-US" sz="1400" dirty="0" err="1">
                <a:latin typeface="Courier"/>
              </a:rPr>
              <a:t>rnk,dense_rank</a:t>
            </a:r>
            <a:r>
              <a:rPr lang="en-US" altLang="en-US" sz="1400" dirty="0">
                <a:latin typeface="Courier"/>
              </a:rPr>
              <a:t>() over ( PARTITION BY DEPARTMENT_ID order by salary desc) </a:t>
            </a:r>
            <a:r>
              <a:rPr lang="en-US" altLang="en-US" sz="1400" dirty="0" err="1">
                <a:latin typeface="Courier"/>
              </a:rPr>
              <a:t>dense_rnk</a:t>
            </a:r>
            <a:r>
              <a:rPr lang="en-US" altLang="en-US" sz="1400" dirty="0">
                <a:latin typeface="Courier"/>
              </a:rPr>
              <a:t>  FROM employees;</a:t>
            </a:r>
          </a:p>
        </p:txBody>
      </p:sp>
      <p:pic>
        <p:nvPicPr>
          <p:cNvPr id="17" name="Content Placeholder 5">
            <a:extLst>
              <a:ext uri="{FF2B5EF4-FFF2-40B4-BE49-F238E27FC236}">
                <a16:creationId xmlns:a16="http://schemas.microsoft.com/office/drawing/2014/main" id="{A796F058-16FC-464E-A95D-1FDFE03486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76263" y="2834477"/>
            <a:ext cx="8552979" cy="1362075"/>
          </a:xfrm>
          <a:prstGeom prst="rect">
            <a:avLst/>
          </a:prstGeom>
        </p:spPr>
      </p:pic>
      <p:sp>
        <p:nvSpPr>
          <p:cNvPr id="18" name="Text Placeholder 5">
            <a:extLst>
              <a:ext uri="{FF2B5EF4-FFF2-40B4-BE49-F238E27FC236}">
                <a16:creationId xmlns:a16="http://schemas.microsoft.com/office/drawing/2014/main" id="{12A8C61F-F273-44CA-9DAE-8032B7582551}"/>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289158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Analytical Functions</a:t>
              </a:r>
              <a:endParaRPr lang="en-US" sz="1000" b="1">
                <a:solidFill>
                  <a:schemeClr val="accent1"/>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6C1C3084-1C00-401C-95BF-C5EC2B5EC4E0}"/>
              </a:ext>
            </a:extLst>
          </p:cNvPr>
          <p:cNvSpPr>
            <a:spLocks noGrp="1"/>
          </p:cNvSpPr>
          <p:nvPr>
            <p:ph type="title"/>
          </p:nvPr>
        </p:nvSpPr>
        <p:spPr>
          <a:xfrm>
            <a:off x="300036" y="319596"/>
            <a:ext cx="8391525" cy="692150"/>
          </a:xfrm>
        </p:spPr>
        <p:txBody>
          <a:bodyPr vert="horz" lIns="0" tIns="0" rIns="0" bIns="0" rtlCol="0" anchor="t" anchorCtr="0">
            <a:noAutofit/>
          </a:bodyPr>
          <a:lstStyle/>
          <a:p>
            <a:r>
              <a:rPr lang="en-US"/>
              <a:t>Example Contd.. </a:t>
            </a:r>
          </a:p>
        </p:txBody>
      </p:sp>
      <p:sp>
        <p:nvSpPr>
          <p:cNvPr id="16" name="Content Placeholder 2">
            <a:extLst>
              <a:ext uri="{FF2B5EF4-FFF2-40B4-BE49-F238E27FC236}">
                <a16:creationId xmlns:a16="http://schemas.microsoft.com/office/drawing/2014/main" id="{8B2A5F58-F063-434D-B501-2878A4909E4B}"/>
              </a:ext>
            </a:extLst>
          </p:cNvPr>
          <p:cNvSpPr txBox="1">
            <a:spLocks/>
          </p:cNvSpPr>
          <p:nvPr/>
        </p:nvSpPr>
        <p:spPr>
          <a:xfrm>
            <a:off x="400049" y="1028702"/>
            <a:ext cx="8191500" cy="1096078"/>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1400" dirty="0">
                <a:latin typeface="Courier"/>
              </a:rPr>
              <a:t>SELECT </a:t>
            </a:r>
            <a:r>
              <a:rPr lang="en-US" sz="1400" dirty="0" err="1">
                <a:latin typeface="Courier"/>
              </a:rPr>
              <a:t>department_id</a:t>
            </a:r>
            <a:r>
              <a:rPr lang="en-US" sz="1400" dirty="0">
                <a:latin typeface="Courier"/>
              </a:rPr>
              <a:t>, </a:t>
            </a:r>
            <a:r>
              <a:rPr lang="en-US" sz="1400" dirty="0" err="1">
                <a:latin typeface="Courier"/>
              </a:rPr>
              <a:t>first_name</a:t>
            </a:r>
            <a:r>
              <a:rPr lang="en-US" sz="1400" dirty="0">
                <a:latin typeface="Courier"/>
              </a:rPr>
              <a:t>, </a:t>
            </a:r>
            <a:r>
              <a:rPr lang="en-US" sz="1400" dirty="0" err="1">
                <a:latin typeface="Courier"/>
              </a:rPr>
              <a:t>last_name</a:t>
            </a:r>
            <a:r>
              <a:rPr lang="en-US" sz="1400" dirty="0">
                <a:latin typeface="Courier"/>
              </a:rPr>
              <a:t>, salary, ROW_NUMBER() OVER (ORDER BY salary desc) </a:t>
            </a:r>
            <a:r>
              <a:rPr lang="en-US" sz="1400" dirty="0" err="1">
                <a:latin typeface="Courier"/>
              </a:rPr>
              <a:t>rn,rank</a:t>
            </a:r>
            <a:r>
              <a:rPr lang="en-US" sz="1400" dirty="0">
                <a:latin typeface="Courier"/>
              </a:rPr>
              <a:t>() over ( order by salary desc) </a:t>
            </a:r>
            <a:r>
              <a:rPr lang="en-US" sz="1400" dirty="0" err="1">
                <a:latin typeface="Courier"/>
              </a:rPr>
              <a:t>rnk</a:t>
            </a:r>
            <a:r>
              <a:rPr lang="en-US" sz="1400" dirty="0">
                <a:latin typeface="Courier"/>
              </a:rPr>
              <a:t>,   </a:t>
            </a:r>
            <a:r>
              <a:rPr lang="en-US" sz="1400" dirty="0" err="1">
                <a:latin typeface="Courier"/>
              </a:rPr>
              <a:t>dense_rank</a:t>
            </a:r>
            <a:r>
              <a:rPr lang="en-US" sz="1400" dirty="0">
                <a:latin typeface="Courier"/>
              </a:rPr>
              <a:t>() over (  order by salary desc) </a:t>
            </a:r>
            <a:r>
              <a:rPr lang="en-US" sz="1400" dirty="0" err="1">
                <a:latin typeface="Courier"/>
              </a:rPr>
              <a:t>dense_rnk</a:t>
            </a:r>
            <a:r>
              <a:rPr lang="en-US" sz="1400" dirty="0">
                <a:latin typeface="Courier"/>
              </a:rPr>
              <a:t> FROM employees;</a:t>
            </a:r>
          </a:p>
        </p:txBody>
      </p:sp>
      <p:pic>
        <p:nvPicPr>
          <p:cNvPr id="17" name="Content Placeholder 5">
            <a:extLst>
              <a:ext uri="{FF2B5EF4-FFF2-40B4-BE49-F238E27FC236}">
                <a16:creationId xmlns:a16="http://schemas.microsoft.com/office/drawing/2014/main" id="{1A45F888-1032-406C-91DD-7185B552FC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04824" y="2232377"/>
            <a:ext cx="5882905" cy="2847975"/>
          </a:xfrm>
          <a:prstGeom prst="rect">
            <a:avLst/>
          </a:prstGeom>
        </p:spPr>
      </p:pic>
      <p:sp>
        <p:nvSpPr>
          <p:cNvPr id="18" name="Text Placeholder 5">
            <a:extLst>
              <a:ext uri="{FF2B5EF4-FFF2-40B4-BE49-F238E27FC236}">
                <a16:creationId xmlns:a16="http://schemas.microsoft.com/office/drawing/2014/main" id="{CCB8FD32-0CDA-4126-B362-231F9F7A0976}"/>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947071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Analytical Functions</a:t>
              </a:r>
              <a:endParaRPr lang="en-US" sz="1000" b="1">
                <a:solidFill>
                  <a:schemeClr val="accent1"/>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DE8C07E7-F32D-417F-B709-60279EA732BF}"/>
              </a:ext>
            </a:extLst>
          </p:cNvPr>
          <p:cNvSpPr>
            <a:spLocks noGrp="1"/>
          </p:cNvSpPr>
          <p:nvPr>
            <p:ph type="title"/>
          </p:nvPr>
        </p:nvSpPr>
        <p:spPr>
          <a:xfrm>
            <a:off x="376238" y="317501"/>
            <a:ext cx="8391525" cy="692150"/>
          </a:xfrm>
        </p:spPr>
        <p:txBody>
          <a:bodyPr/>
          <a:lstStyle/>
          <a:p>
            <a:pPr>
              <a:defRPr/>
            </a:pPr>
            <a:br>
              <a:rPr lang="en-US" altLang="en-US" sz="4000">
                <a:solidFill>
                  <a:srgbClr val="000000"/>
                </a:solidFill>
                <a:effectLst/>
                <a:latin typeface="Helvetica Neue"/>
              </a:rPr>
            </a:br>
            <a:br>
              <a:rPr lang="en-US" altLang="en-US" sz="4000">
                <a:solidFill>
                  <a:srgbClr val="000000"/>
                </a:solidFill>
                <a:effectLst/>
                <a:latin typeface="Helvetica Neue"/>
              </a:rPr>
            </a:br>
            <a:br>
              <a:rPr lang="en-US" altLang="en-US" sz="4000">
                <a:solidFill>
                  <a:srgbClr val="000000"/>
                </a:solidFill>
                <a:effectLst/>
                <a:latin typeface="Helvetica Neue"/>
              </a:rPr>
            </a:br>
            <a:br>
              <a:rPr lang="en-US" altLang="en-US" sz="4000">
                <a:solidFill>
                  <a:srgbClr val="000000"/>
                </a:solidFill>
                <a:effectLst/>
                <a:latin typeface="Helvetica Neue"/>
              </a:rPr>
            </a:br>
            <a:br>
              <a:rPr lang="en-US" altLang="en-US" sz="4000">
                <a:solidFill>
                  <a:srgbClr val="000000"/>
                </a:solidFill>
                <a:effectLst/>
                <a:latin typeface="Helvetica Neue"/>
              </a:rPr>
            </a:br>
            <a:endParaRPr lang="en-US"/>
          </a:p>
        </p:txBody>
      </p:sp>
      <p:sp>
        <p:nvSpPr>
          <p:cNvPr id="16" name="Content Placeholder 8">
            <a:extLst>
              <a:ext uri="{FF2B5EF4-FFF2-40B4-BE49-F238E27FC236}">
                <a16:creationId xmlns:a16="http://schemas.microsoft.com/office/drawing/2014/main" id="{C1B9A3F2-E3A1-4950-965B-1C6330C35C7E}"/>
              </a:ext>
            </a:extLst>
          </p:cNvPr>
          <p:cNvSpPr txBox="1">
            <a:spLocks/>
          </p:cNvSpPr>
          <p:nvPr/>
        </p:nvSpPr>
        <p:spPr>
          <a:xfrm>
            <a:off x="261935" y="1009652"/>
            <a:ext cx="8620127" cy="676274"/>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Bef>
                <a:spcPct val="0"/>
              </a:spcBef>
              <a:buFont typeface="Wingdings" panose="05000000000000000000" pitchFamily="2" charset="2"/>
              <a:buNone/>
            </a:pPr>
            <a:r>
              <a:rPr lang="en-US" altLang="en-US" sz="1400"/>
              <a:t>The FIRST_VALUE analytic function is similar to the FIRST analytic function, allowing you to return the first result from an ordered set</a:t>
            </a:r>
          </a:p>
        </p:txBody>
      </p:sp>
      <p:pic>
        <p:nvPicPr>
          <p:cNvPr id="17" name="Picture 9">
            <a:extLst>
              <a:ext uri="{FF2B5EF4-FFF2-40B4-BE49-F238E27FC236}">
                <a16:creationId xmlns:a16="http://schemas.microsoft.com/office/drawing/2014/main" id="{F84EBD0D-6199-40F7-96E3-29E6011300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4826" y="3429000"/>
            <a:ext cx="8855503" cy="301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E8B991BB-80C1-41DE-937A-4AE43F8BDB9E}"/>
              </a:ext>
            </a:extLst>
          </p:cNvPr>
          <p:cNvSpPr txBox="1">
            <a:spLocks/>
          </p:cNvSpPr>
          <p:nvPr/>
        </p:nvSpPr>
        <p:spPr bwMode="gray">
          <a:xfrm>
            <a:off x="376235" y="230703"/>
            <a:ext cx="8391525" cy="692150"/>
          </a:xfrm>
          <a:prstGeom prst="rect">
            <a:avLst/>
          </a:prstGeom>
        </p:spPr>
        <p:txBody>
          <a:bodyPr vert="horz" lIns="0" tIns="0" rIns="0" bIns="0" rtlCol="0" anchor="t" anchorCtr="0">
            <a:noAutofit/>
          </a:bodyPr>
          <a:lstStyle>
            <a:lvl1pPr>
              <a:spcBef>
                <a:spcPct val="0"/>
              </a:spcBef>
              <a:buNone/>
              <a:defRPr sz="2000">
                <a:latin typeface="+mj-lt"/>
                <a:ea typeface="+mj-ea"/>
                <a:cs typeface="+mj-cs"/>
              </a:defRPr>
            </a:lvl1pPr>
          </a:lstStyle>
          <a:p>
            <a:r>
              <a:rPr lang="en-US"/>
              <a:t>FIRST_VALUE</a:t>
            </a:r>
          </a:p>
        </p:txBody>
      </p:sp>
      <p:sp>
        <p:nvSpPr>
          <p:cNvPr id="19" name="Rectangle 2">
            <a:extLst>
              <a:ext uri="{FF2B5EF4-FFF2-40B4-BE49-F238E27FC236}">
                <a16:creationId xmlns:a16="http://schemas.microsoft.com/office/drawing/2014/main" id="{72170861-0201-4EF5-AE35-0640DC8092AE}"/>
              </a:ext>
            </a:extLst>
          </p:cNvPr>
          <p:cNvSpPr>
            <a:spLocks noChangeArrowheads="1"/>
          </p:cNvSpPr>
          <p:nvPr/>
        </p:nvSpPr>
        <p:spPr bwMode="auto">
          <a:xfrm>
            <a:off x="376235" y="1914566"/>
            <a:ext cx="8682037"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dirty="0">
                <a:latin typeface="Courier"/>
                <a:cs typeface="+mn-cs"/>
              </a:rPr>
              <a:t>SELECT </a:t>
            </a:r>
            <a:r>
              <a:rPr lang="en-US" altLang="en-US" sz="1400" dirty="0" err="1">
                <a:latin typeface="Courier"/>
                <a:cs typeface="+mn-cs"/>
              </a:rPr>
              <a:t>department_id</a:t>
            </a:r>
            <a:r>
              <a:rPr lang="en-US" altLang="en-US" sz="1400" dirty="0">
                <a:latin typeface="Courier"/>
                <a:cs typeface="+mn-cs"/>
              </a:rPr>
              <a:t>, </a:t>
            </a:r>
            <a:r>
              <a:rPr lang="en-US" altLang="en-US" sz="1400" dirty="0" err="1">
                <a:latin typeface="Courier"/>
                <a:cs typeface="+mn-cs"/>
              </a:rPr>
              <a:t>first_name</a:t>
            </a:r>
            <a:r>
              <a:rPr lang="en-US" altLang="en-US" sz="1400" dirty="0">
                <a:latin typeface="Courier"/>
                <a:cs typeface="+mn-cs"/>
              </a:rPr>
              <a:t>, </a:t>
            </a:r>
            <a:r>
              <a:rPr lang="en-US" altLang="en-US" sz="1400" dirty="0" err="1">
                <a:latin typeface="Courier"/>
                <a:cs typeface="+mn-cs"/>
              </a:rPr>
              <a:t>last_name</a:t>
            </a:r>
            <a:r>
              <a:rPr lang="en-US" altLang="en-US" sz="1400" dirty="0">
                <a:latin typeface="Courier"/>
                <a:cs typeface="+mn-cs"/>
              </a:rPr>
              <a:t>, </a:t>
            </a:r>
            <a:r>
              <a:rPr lang="en-US" altLang="en-US" sz="1400" dirty="0" err="1">
                <a:latin typeface="Courier"/>
                <a:cs typeface="+mn-cs"/>
              </a:rPr>
              <a:t>salary,FIRST_VALUE</a:t>
            </a:r>
            <a:r>
              <a:rPr lang="en-US" altLang="en-US" sz="1400" dirty="0">
                <a:latin typeface="Courier"/>
                <a:cs typeface="+mn-cs"/>
              </a:rPr>
              <a:t>(SALARY) OVER ( PARTITION BY DEPARTMENT_ID ORDER BY salary desc),ROW_NUMBER() OVER ( PARTITION BY DEPARTMENT_ID ORDER BY salary desc) </a:t>
            </a:r>
            <a:r>
              <a:rPr lang="en-US" altLang="en-US" sz="1400" dirty="0" err="1">
                <a:latin typeface="Courier"/>
                <a:cs typeface="+mn-cs"/>
              </a:rPr>
              <a:t>rn,rank</a:t>
            </a:r>
            <a:r>
              <a:rPr lang="en-US" altLang="en-US" sz="1400" dirty="0">
                <a:latin typeface="Courier"/>
                <a:cs typeface="+mn-cs"/>
              </a:rPr>
              <a:t>() over ( PARTITION BY DEPARTMENT_ID order by salary desc) </a:t>
            </a:r>
            <a:r>
              <a:rPr lang="en-US" altLang="en-US" sz="1400" dirty="0" err="1">
                <a:latin typeface="Courier"/>
                <a:cs typeface="+mn-cs"/>
              </a:rPr>
              <a:t>rnk,dense_rank</a:t>
            </a:r>
            <a:r>
              <a:rPr lang="en-US" altLang="en-US" sz="1400" dirty="0">
                <a:latin typeface="Courier"/>
                <a:cs typeface="+mn-cs"/>
              </a:rPr>
              <a:t>() over (  PARTITION BY DEPARTMENT_ID order by salary desc) </a:t>
            </a:r>
            <a:r>
              <a:rPr lang="en-US" altLang="en-US" sz="1400" dirty="0" err="1">
                <a:latin typeface="Courier"/>
                <a:cs typeface="+mn-cs"/>
              </a:rPr>
              <a:t>dense_rnk</a:t>
            </a:r>
            <a:r>
              <a:rPr lang="en-US" altLang="en-US" sz="1400" dirty="0">
                <a:latin typeface="Courier"/>
                <a:cs typeface="+mn-cs"/>
              </a:rPr>
              <a:t> FROM employees ;</a:t>
            </a:r>
          </a:p>
        </p:txBody>
      </p:sp>
      <p:sp>
        <p:nvSpPr>
          <p:cNvPr id="20" name="Text Placeholder 5">
            <a:extLst>
              <a:ext uri="{FF2B5EF4-FFF2-40B4-BE49-F238E27FC236}">
                <a16:creationId xmlns:a16="http://schemas.microsoft.com/office/drawing/2014/main" id="{F6B27645-C5EC-4FE6-98CE-0B10E69D8003}"/>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587529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Analytical Functions</a:t>
              </a:r>
              <a:endParaRPr lang="en-US" sz="1000" b="1">
                <a:solidFill>
                  <a:schemeClr val="accent1"/>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6F5C7896-94AF-441D-AC72-AA63B6FE64E3}"/>
              </a:ext>
            </a:extLst>
          </p:cNvPr>
          <p:cNvSpPr>
            <a:spLocks noGrp="1"/>
          </p:cNvSpPr>
          <p:nvPr>
            <p:ph type="title"/>
          </p:nvPr>
        </p:nvSpPr>
        <p:spPr>
          <a:xfrm>
            <a:off x="280988" y="394246"/>
            <a:ext cx="8391525" cy="692150"/>
          </a:xfrm>
        </p:spPr>
        <p:txBody>
          <a:bodyPr vert="horz" lIns="0" tIns="0" rIns="0" bIns="0" rtlCol="0" anchor="t" anchorCtr="0">
            <a:noAutofit/>
          </a:bodyPr>
          <a:lstStyle/>
          <a:p>
            <a:r>
              <a:rPr lang="en-US"/>
              <a:t>LAST_VALUE</a:t>
            </a:r>
          </a:p>
        </p:txBody>
      </p:sp>
      <p:pic>
        <p:nvPicPr>
          <p:cNvPr id="16" name="Content Placeholder 5">
            <a:extLst>
              <a:ext uri="{FF2B5EF4-FFF2-40B4-BE49-F238E27FC236}">
                <a16:creationId xmlns:a16="http://schemas.microsoft.com/office/drawing/2014/main" id="{9B0DCA7A-03D1-4D93-8B7B-A4964269D0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099504" y="3238107"/>
            <a:ext cx="6649715" cy="2695576"/>
          </a:xfrm>
          <a:prstGeom prst="rect">
            <a:avLst/>
          </a:prstGeom>
        </p:spPr>
      </p:pic>
      <p:sp>
        <p:nvSpPr>
          <p:cNvPr id="17" name="Rectangle 2">
            <a:extLst>
              <a:ext uri="{FF2B5EF4-FFF2-40B4-BE49-F238E27FC236}">
                <a16:creationId xmlns:a16="http://schemas.microsoft.com/office/drawing/2014/main" id="{EC78D743-EA7B-43BE-ACC2-314E52822C96}"/>
              </a:ext>
            </a:extLst>
          </p:cNvPr>
          <p:cNvSpPr>
            <a:spLocks noChangeArrowheads="1"/>
          </p:cNvSpPr>
          <p:nvPr/>
        </p:nvSpPr>
        <p:spPr bwMode="auto">
          <a:xfrm>
            <a:off x="280988" y="1009651"/>
            <a:ext cx="86820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Courier"/>
                <a:cs typeface="+mn-cs"/>
              </a:rPr>
              <a:t>SELECT DEPARTMENT_ID,FIRST_NAME,LAST_NAME, SALARY,LAST_VALUE(SALARY)OVER (PARTITION BY DEPARTMENT_ID ORDER BY SALARY DESC RANGE BETWEEN UNBOUNDED PRECEDING AND UNBOUNDED FOLLOWING) LAST_VALUE,ROW_NUMBER() OVER (PARTITION BY DEPARTMENT_ID ORDER BY salary </a:t>
            </a:r>
            <a:r>
              <a:rPr lang="en-US" altLang="en-US" sz="1400" err="1">
                <a:latin typeface="Courier"/>
                <a:cs typeface="+mn-cs"/>
              </a:rPr>
              <a:t>desc</a:t>
            </a:r>
            <a:r>
              <a:rPr lang="en-US" altLang="en-US" sz="1400">
                <a:latin typeface="Courier"/>
                <a:cs typeface="+mn-cs"/>
              </a:rPr>
              <a:t>) </a:t>
            </a:r>
            <a:r>
              <a:rPr lang="en-US" altLang="en-US" sz="1400" err="1">
                <a:latin typeface="Courier"/>
                <a:cs typeface="+mn-cs"/>
              </a:rPr>
              <a:t>rn</a:t>
            </a:r>
            <a:r>
              <a:rPr lang="en-US" altLang="en-US" sz="1400">
                <a:latin typeface="Courier"/>
                <a:cs typeface="+mn-cs"/>
              </a:rPr>
              <a:t>, RANK()over(PARTITION BY DEPARTMENT_ID order by salary </a:t>
            </a:r>
            <a:r>
              <a:rPr lang="en-US" altLang="en-US" sz="1400" err="1">
                <a:latin typeface="Courier"/>
                <a:cs typeface="+mn-cs"/>
              </a:rPr>
              <a:t>desc</a:t>
            </a:r>
            <a:r>
              <a:rPr lang="en-US" altLang="en-US" sz="1400">
                <a:latin typeface="Courier"/>
                <a:cs typeface="+mn-cs"/>
              </a:rPr>
              <a:t>) </a:t>
            </a:r>
            <a:r>
              <a:rPr lang="en-US" altLang="en-US" sz="1400" err="1">
                <a:latin typeface="Courier"/>
                <a:cs typeface="+mn-cs"/>
              </a:rPr>
              <a:t>rnk</a:t>
            </a:r>
            <a:r>
              <a:rPr lang="en-US" altLang="en-US" sz="1400">
                <a:latin typeface="Courier"/>
                <a:cs typeface="+mn-cs"/>
              </a:rPr>
              <a:t>, </a:t>
            </a:r>
            <a:r>
              <a:rPr lang="en-US" altLang="en-US" sz="1400" err="1">
                <a:latin typeface="Courier"/>
                <a:cs typeface="+mn-cs"/>
              </a:rPr>
              <a:t>DENSE_rank</a:t>
            </a:r>
            <a:r>
              <a:rPr lang="en-US" altLang="en-US" sz="1400">
                <a:latin typeface="Courier"/>
                <a:cs typeface="+mn-cs"/>
              </a:rPr>
              <a:t>() over (  PARTITION BY DEPARTMENT_ID order by salary </a:t>
            </a:r>
            <a:r>
              <a:rPr lang="en-US" altLang="en-US" sz="1400" err="1">
                <a:latin typeface="Courier"/>
                <a:cs typeface="+mn-cs"/>
              </a:rPr>
              <a:t>desc</a:t>
            </a:r>
            <a:r>
              <a:rPr lang="en-US" altLang="en-US" sz="1400">
                <a:latin typeface="Courier"/>
                <a:cs typeface="+mn-cs"/>
              </a:rPr>
              <a:t>) </a:t>
            </a:r>
            <a:r>
              <a:rPr lang="en-US" altLang="en-US" sz="1400" err="1">
                <a:latin typeface="Courier"/>
                <a:cs typeface="+mn-cs"/>
              </a:rPr>
              <a:t>dense_rnk</a:t>
            </a:r>
            <a:r>
              <a:rPr lang="en-US" altLang="en-US" sz="1400">
                <a:latin typeface="Courier"/>
                <a:cs typeface="+mn-cs"/>
              </a:rPr>
              <a:t> FROM employees;</a:t>
            </a:r>
          </a:p>
        </p:txBody>
      </p:sp>
      <p:sp>
        <p:nvSpPr>
          <p:cNvPr id="18" name="Text Placeholder 5">
            <a:extLst>
              <a:ext uri="{FF2B5EF4-FFF2-40B4-BE49-F238E27FC236}">
                <a16:creationId xmlns:a16="http://schemas.microsoft.com/office/drawing/2014/main" id="{4E5AC772-A271-4A43-A76E-C057B175928C}"/>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4165508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Analytical Functions</a:t>
              </a:r>
              <a:endParaRPr lang="en-US" sz="1000" b="1">
                <a:solidFill>
                  <a:schemeClr val="accent1"/>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0399D8D8-FA35-4782-92AE-D50114BC7671}"/>
              </a:ext>
            </a:extLst>
          </p:cNvPr>
          <p:cNvSpPr>
            <a:spLocks noGrp="1"/>
          </p:cNvSpPr>
          <p:nvPr>
            <p:ph type="title"/>
          </p:nvPr>
        </p:nvSpPr>
        <p:spPr>
          <a:xfrm>
            <a:off x="228600" y="219456"/>
            <a:ext cx="8391525" cy="692150"/>
          </a:xfrm>
        </p:spPr>
        <p:txBody>
          <a:bodyPr vert="horz" lIns="0" tIns="0" rIns="0" bIns="0" rtlCol="0" anchor="t" anchorCtr="0">
            <a:noAutofit/>
          </a:bodyPr>
          <a:lstStyle/>
          <a:p>
            <a:r>
              <a:rPr lang="en-US"/>
              <a:t>LISTAGG</a:t>
            </a:r>
          </a:p>
        </p:txBody>
      </p:sp>
      <p:sp>
        <p:nvSpPr>
          <p:cNvPr id="16" name="Content Placeholder 2">
            <a:extLst>
              <a:ext uri="{FF2B5EF4-FFF2-40B4-BE49-F238E27FC236}">
                <a16:creationId xmlns:a16="http://schemas.microsoft.com/office/drawing/2014/main" id="{8A63A4CB-F763-4BA1-86B5-F4405AB07F11}"/>
              </a:ext>
            </a:extLst>
          </p:cNvPr>
          <p:cNvSpPr txBox="1">
            <a:spLocks/>
          </p:cNvSpPr>
          <p:nvPr/>
        </p:nvSpPr>
        <p:spPr>
          <a:xfrm>
            <a:off x="295275" y="981257"/>
            <a:ext cx="8391525" cy="1219017"/>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1400"/>
              <a:t>LISTAGG analytic function was introduced in Oracle 11g Release 2, making it very easy to aggregate strings. The nice thing about this function is it also allows us to order the elements in the concatenated list</a:t>
            </a:r>
          </a:p>
          <a:p>
            <a:pPr>
              <a:defRPr/>
            </a:pPr>
            <a:endParaRPr lang="en-US" sz="1400"/>
          </a:p>
        </p:txBody>
      </p:sp>
      <p:pic>
        <p:nvPicPr>
          <p:cNvPr id="17" name="Content Placeholder 8">
            <a:extLst>
              <a:ext uri="{FF2B5EF4-FFF2-40B4-BE49-F238E27FC236}">
                <a16:creationId xmlns:a16="http://schemas.microsoft.com/office/drawing/2014/main" id="{75DDCA33-7981-4290-9E09-5377BAD0C0A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792288" y="3853227"/>
            <a:ext cx="4495800" cy="2536825"/>
          </a:xfrm>
          <a:prstGeom prst="rect">
            <a:avLst/>
          </a:prstGeom>
        </p:spPr>
      </p:pic>
      <p:sp>
        <p:nvSpPr>
          <p:cNvPr id="18" name="Rectangle 2">
            <a:extLst>
              <a:ext uri="{FF2B5EF4-FFF2-40B4-BE49-F238E27FC236}">
                <a16:creationId xmlns:a16="http://schemas.microsoft.com/office/drawing/2014/main" id="{7A0E8E7C-4A75-4ACA-9EC3-B370D225F62D}"/>
              </a:ext>
            </a:extLst>
          </p:cNvPr>
          <p:cNvSpPr>
            <a:spLocks noChangeArrowheads="1"/>
          </p:cNvSpPr>
          <p:nvPr/>
        </p:nvSpPr>
        <p:spPr bwMode="auto">
          <a:xfrm>
            <a:off x="295275" y="2242725"/>
            <a:ext cx="8763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defRPr/>
            </a:pPr>
            <a:r>
              <a:rPr lang="en-US" sz="1400">
                <a:latin typeface="Courier"/>
                <a:cs typeface="+mn-cs"/>
              </a:rPr>
              <a:t>SELECT DEPARTMENT_ID, LISTAGG(FIRST_NAME, ',') WITHIN GROUP (ORDER BY FIRST_NAME) AS employees</a:t>
            </a:r>
          </a:p>
          <a:p>
            <a:pPr>
              <a:defRPr/>
            </a:pPr>
            <a:r>
              <a:rPr lang="en-US" sz="1400">
                <a:latin typeface="Courier"/>
                <a:cs typeface="+mn-cs"/>
              </a:rPr>
              <a:t>FROM  EMPLOYEES</a:t>
            </a:r>
          </a:p>
          <a:p>
            <a:pPr>
              <a:defRPr/>
            </a:pPr>
            <a:r>
              <a:rPr lang="en-US" sz="1400">
                <a:latin typeface="Courier"/>
                <a:cs typeface="+mn-cs"/>
              </a:rPr>
              <a:t>GROUP BY DEPARTMENT_ID</a:t>
            </a:r>
            <a:r>
              <a:rPr lang="en-US" altLang="en-US" sz="1400">
                <a:latin typeface="Courier"/>
                <a:cs typeface="+mn-cs"/>
              </a:rPr>
              <a:t>;</a:t>
            </a:r>
          </a:p>
        </p:txBody>
      </p:sp>
      <p:sp>
        <p:nvSpPr>
          <p:cNvPr id="19" name="Text Placeholder 5">
            <a:extLst>
              <a:ext uri="{FF2B5EF4-FFF2-40B4-BE49-F238E27FC236}">
                <a16:creationId xmlns:a16="http://schemas.microsoft.com/office/drawing/2014/main" id="{AE9F6AA0-28A1-4A16-91B7-3C98BD7CE8FF}"/>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199026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dirty="0">
                  <a:solidFill>
                    <a:schemeClr val="accent1"/>
                  </a:solidFill>
                </a:rPr>
                <a:t>Analytical Functions</a:t>
              </a:r>
              <a:endParaRPr lang="en-US" sz="1000" b="1" dirty="0">
                <a:solidFill>
                  <a:schemeClr val="accent1"/>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2A20EF57-7F4A-464D-A36E-435C9E0C0B8B}"/>
              </a:ext>
            </a:extLst>
          </p:cNvPr>
          <p:cNvSpPr>
            <a:spLocks noGrp="1"/>
          </p:cNvSpPr>
          <p:nvPr>
            <p:ph type="title"/>
          </p:nvPr>
        </p:nvSpPr>
        <p:spPr>
          <a:xfrm>
            <a:off x="228600" y="219456"/>
            <a:ext cx="8810625" cy="542925"/>
          </a:xfrm>
        </p:spPr>
        <p:txBody>
          <a:bodyPr vert="horz" lIns="0" tIns="0" rIns="0" bIns="0" rtlCol="0" anchor="t" anchorCtr="0">
            <a:noAutofit/>
          </a:bodyPr>
          <a:lstStyle/>
          <a:p>
            <a:r>
              <a:rPr lang="en-US"/>
              <a:t>Practice Exercise</a:t>
            </a:r>
          </a:p>
        </p:txBody>
      </p:sp>
      <p:sp>
        <p:nvSpPr>
          <p:cNvPr id="16" name="Text Placeholder 2">
            <a:extLst>
              <a:ext uri="{FF2B5EF4-FFF2-40B4-BE49-F238E27FC236}">
                <a16:creationId xmlns:a16="http://schemas.microsoft.com/office/drawing/2014/main" id="{C1E3EA99-851D-4670-A6CE-75CCF17F8D72}"/>
              </a:ext>
            </a:extLst>
          </p:cNvPr>
          <p:cNvSpPr txBox="1">
            <a:spLocks/>
          </p:cNvSpPr>
          <p:nvPr/>
        </p:nvSpPr>
        <p:spPr>
          <a:xfrm>
            <a:off x="95250" y="969962"/>
            <a:ext cx="8367713" cy="3554413"/>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400050" indent="-400050">
              <a:buFont typeface="+mj-lt"/>
              <a:buAutoNum type="romanUcPeriod"/>
            </a:pPr>
            <a:r>
              <a:rPr lang="en-US" altLang="en-US" dirty="0"/>
              <a:t>For each employee, display Employee Id, Last Name and also the count of employees in the same department</a:t>
            </a:r>
          </a:p>
          <a:p>
            <a:pPr marL="400050" indent="-400050">
              <a:buFont typeface="+mj-lt"/>
              <a:buAutoNum type="romanUcPeriod"/>
            </a:pPr>
            <a:endParaRPr lang="en-US" altLang="en-US" dirty="0"/>
          </a:p>
          <a:p>
            <a:pPr marL="400050" indent="-400050">
              <a:buFont typeface="+mj-lt"/>
              <a:buAutoNum type="romanUcPeriod"/>
            </a:pPr>
            <a:r>
              <a:rPr lang="en-US" altLang="en-US" dirty="0"/>
              <a:t>Display LAST_NAME, DEPARTMENT_ID, SALARY and Previous Highest salary within that department. Order the results by Department Id and in descending order of salary</a:t>
            </a:r>
          </a:p>
          <a:p>
            <a:pPr marL="400050" indent="-400050">
              <a:buFont typeface="+mj-lt"/>
              <a:buAutoNum type="romanUcPeriod"/>
            </a:pPr>
            <a:endParaRPr lang="en-US" altLang="en-US" dirty="0"/>
          </a:p>
          <a:p>
            <a:pPr marL="400050" indent="-400050">
              <a:buFont typeface="+mj-lt"/>
              <a:buAutoNum type="romanUcPeriod"/>
            </a:pPr>
            <a:r>
              <a:rPr lang="en-US" altLang="en-US" dirty="0"/>
              <a:t>Display Employee’s Last Name, Salary and their rank in accordance to descending order of their salary. Ensure that no ranks are skipped</a:t>
            </a:r>
          </a:p>
          <a:p>
            <a:pPr marL="400050" indent="-400050">
              <a:buFont typeface="+mj-lt"/>
              <a:buAutoNum type="romanUcPeriod"/>
            </a:pPr>
            <a:endParaRPr lang="en-US" altLang="en-US" dirty="0"/>
          </a:p>
          <a:p>
            <a:pPr marL="400050" indent="-400050">
              <a:buFont typeface="+mj-lt"/>
              <a:buAutoNum type="romanUcPeriod"/>
            </a:pPr>
            <a:r>
              <a:rPr lang="en-US" altLang="en-US" dirty="0"/>
              <a:t>For all employees, display the DEPARTMENT_ID, LAST_NAME, SALARY along with LAST_NAME of the employee who earns lowest salary in that department</a:t>
            </a:r>
          </a:p>
          <a:p>
            <a:pPr marL="400050" indent="-400050">
              <a:buFont typeface="+mj-lt"/>
              <a:buAutoNum type="romanUcPeriod"/>
            </a:pPr>
            <a:endParaRPr lang="en-US" altLang="en-US" sz="1400" dirty="0"/>
          </a:p>
          <a:p>
            <a:endParaRPr lang="en-US" altLang="en-US" dirty="0"/>
          </a:p>
          <a:p>
            <a:endParaRPr lang="en-US" altLang="en-US" dirty="0"/>
          </a:p>
        </p:txBody>
      </p:sp>
      <p:sp>
        <p:nvSpPr>
          <p:cNvPr id="17" name="Text Placeholder 5">
            <a:extLst>
              <a:ext uri="{FF2B5EF4-FFF2-40B4-BE49-F238E27FC236}">
                <a16:creationId xmlns:a16="http://schemas.microsoft.com/office/drawing/2014/main" id="{6CBCB6FA-9722-454D-B35C-E304118D4326}"/>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797127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Limiting Rows Selected</a:t>
            </a:r>
          </a:p>
        </p:txBody>
      </p:sp>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Restricting &amp; Sorting</a:t>
              </a:r>
              <a:endParaRPr lang="en-US" sz="1000" b="1">
                <a:solidFill>
                  <a:schemeClr val="accent1"/>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sp>
        <p:nvSpPr>
          <p:cNvPr id="14" name="Rectangle 1">
            <a:extLst>
              <a:ext uri="{FF2B5EF4-FFF2-40B4-BE49-F238E27FC236}">
                <a16:creationId xmlns:a16="http://schemas.microsoft.com/office/drawing/2014/main" id="{353C328D-9500-4DDC-B10E-B04CE5FE4F80}"/>
              </a:ext>
            </a:extLst>
          </p:cNvPr>
          <p:cNvSpPr>
            <a:spLocks noChangeArrowheads="1"/>
          </p:cNvSpPr>
          <p:nvPr/>
        </p:nvSpPr>
        <p:spPr bwMode="auto">
          <a:xfrm>
            <a:off x="469901" y="3238107"/>
            <a:ext cx="88522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200">
                <a:latin typeface="+mj-lt"/>
                <a:cs typeface="+mn-cs"/>
              </a:rPr>
              <a:t>select * from employees where MANAGER_ID=100;</a:t>
            </a:r>
          </a:p>
        </p:txBody>
      </p:sp>
      <p:pic>
        <p:nvPicPr>
          <p:cNvPr id="15" name="Picture 1">
            <a:extLst>
              <a:ext uri="{FF2B5EF4-FFF2-40B4-BE49-F238E27FC236}">
                <a16:creationId xmlns:a16="http://schemas.microsoft.com/office/drawing/2014/main" id="{0710F516-12EB-4907-986C-F258DA1B9F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1" y="3992984"/>
            <a:ext cx="8416633" cy="115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5228990A-7F6F-4782-855B-86561A076354}"/>
              </a:ext>
            </a:extLst>
          </p:cNvPr>
          <p:cNvSpPr>
            <a:spLocks noChangeArrowheads="1"/>
          </p:cNvSpPr>
          <p:nvPr/>
        </p:nvSpPr>
        <p:spPr bwMode="auto">
          <a:xfrm>
            <a:off x="469902" y="1362844"/>
            <a:ext cx="8852250" cy="1079728"/>
          </a:xfrm>
          <a:prstGeom prst="rect">
            <a:avLst/>
          </a:prstGeom>
          <a:solidFill>
            <a:schemeClr val="bg2"/>
          </a:solidFill>
          <a:ln w="12700" algn="ctr">
            <a:noFill/>
            <a:miter lim="800000"/>
            <a:headEnd type="none" w="sm" len="sm"/>
            <a:tailEnd/>
          </a:ln>
        </p:spPr>
        <p:txBody>
          <a:bodyPr wrap="square" lIns="88900" tIns="88900" rIns="88900" bIns="88900" anchor="ctr">
            <a:noAutofit/>
          </a:bodyPr>
          <a:lstStyle/>
          <a:p>
            <a:r>
              <a:rPr lang="en-US" altLang="en-US" sz="1000" b="1"/>
              <a:t>SELECT 	[ DISTINCT ] { * | </a:t>
            </a:r>
            <a:r>
              <a:rPr lang="en-US" altLang="en-US" sz="1000" b="1" i="1"/>
              <a:t>column </a:t>
            </a:r>
            <a:r>
              <a:rPr lang="en-US" altLang="en-US" sz="1000" b="1"/>
              <a:t>[</a:t>
            </a:r>
            <a:r>
              <a:rPr lang="en-US" altLang="en-US" sz="1000" b="1" i="1"/>
              <a:t>alias</a:t>
            </a:r>
            <a:r>
              <a:rPr lang="en-US" altLang="en-US" sz="1000" b="1"/>
              <a:t>], … }</a:t>
            </a:r>
          </a:p>
          <a:p>
            <a:r>
              <a:rPr lang="en-US" altLang="en-US" sz="1000" b="1"/>
              <a:t>FROM		</a:t>
            </a:r>
            <a:r>
              <a:rPr lang="en-US" altLang="en-US" sz="1000" b="1" i="1"/>
              <a:t>table</a:t>
            </a:r>
          </a:p>
          <a:p>
            <a:r>
              <a:rPr lang="en-US" altLang="en-US" sz="1000" b="1"/>
              <a:t>[ WHERE	</a:t>
            </a:r>
            <a:r>
              <a:rPr lang="en-US" altLang="en-US" sz="1000" b="1" i="1"/>
              <a:t>condition (s) </a:t>
            </a:r>
            <a:r>
              <a:rPr lang="en-US" altLang="en-US" sz="1000" b="1"/>
              <a:t>]</a:t>
            </a:r>
            <a:r>
              <a:rPr lang="en-US" altLang="en-US" sz="1000" b="1" i="1"/>
              <a:t> </a:t>
            </a:r>
            <a:r>
              <a:rPr lang="en-US" altLang="en-US" sz="1000" b="1"/>
              <a:t>;</a:t>
            </a:r>
            <a:r>
              <a:rPr lang="en-US" altLang="en-US" sz="1000"/>
              <a:t>	</a:t>
            </a:r>
          </a:p>
        </p:txBody>
      </p:sp>
      <p:pic>
        <p:nvPicPr>
          <p:cNvPr id="17" name="Picture 16">
            <a:extLst>
              <a:ext uri="{FF2B5EF4-FFF2-40B4-BE49-F238E27FC236}">
                <a16:creationId xmlns:a16="http://schemas.microsoft.com/office/drawing/2014/main" id="{E94A0B24-13E7-41E6-9854-0841401B2111}"/>
              </a:ext>
            </a:extLst>
          </p:cNvPr>
          <p:cNvPicPr>
            <a:picLocks noChangeAspect="1"/>
          </p:cNvPicPr>
          <p:nvPr/>
        </p:nvPicPr>
        <p:blipFill>
          <a:blip r:embed="rId4"/>
          <a:stretch>
            <a:fillRect/>
          </a:stretch>
        </p:blipFill>
        <p:spPr>
          <a:xfrm>
            <a:off x="11620870" y="319596"/>
            <a:ext cx="463953" cy="514364"/>
          </a:xfrm>
          <a:prstGeom prst="rect">
            <a:avLst/>
          </a:prstGeom>
        </p:spPr>
      </p:pic>
      <p:sp>
        <p:nvSpPr>
          <p:cNvPr id="18" name="Text Placeholder 5">
            <a:extLst>
              <a:ext uri="{FF2B5EF4-FFF2-40B4-BE49-F238E27FC236}">
                <a16:creationId xmlns:a16="http://schemas.microsoft.com/office/drawing/2014/main" id="{91CDE6E2-2D99-4C00-B3F0-DF8FFE047343}"/>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427725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86551" y="2625616"/>
            <a:ext cx="3350949" cy="1532757"/>
          </a:xfrm>
        </p:spPr>
        <p:txBody>
          <a:bodyPr anchor="ctr"/>
          <a:lstStyle/>
          <a:p>
            <a:r>
              <a:rPr lang="en-US" altLang="en-US" sz="2000">
                <a:solidFill>
                  <a:schemeClr val="accent1"/>
                </a:solidFill>
              </a:rPr>
              <a:t>Subqueries</a:t>
            </a:r>
            <a:endParaRPr lang="en-US" sz="2000">
              <a:solidFill>
                <a:schemeClr val="accent1"/>
              </a:solidFill>
            </a:endParaRPr>
          </a:p>
        </p:txBody>
      </p:sp>
      <p:grpSp>
        <p:nvGrpSpPr>
          <p:cNvPr id="8" name="Group 7">
            <a:extLst>
              <a:ext uri="{FF2B5EF4-FFF2-40B4-BE49-F238E27FC236}">
                <a16:creationId xmlns:a16="http://schemas.microsoft.com/office/drawing/2014/main" id="{95F75F10-EAD9-4E8D-92D5-46A0833D497B}"/>
              </a:ext>
            </a:extLst>
          </p:cNvPr>
          <p:cNvGrpSpPr/>
          <p:nvPr/>
        </p:nvGrpSpPr>
        <p:grpSpPr>
          <a:xfrm>
            <a:off x="10306975" y="1748820"/>
            <a:ext cx="1669746" cy="3199651"/>
            <a:chOff x="10209320" y="2301960"/>
            <a:chExt cx="1829544" cy="2288099"/>
          </a:xfrm>
        </p:grpSpPr>
        <p:sp>
          <p:nvSpPr>
            <p:cNvPr id="9" name="Text Placeholder 5">
              <a:extLst>
                <a:ext uri="{FF2B5EF4-FFF2-40B4-BE49-F238E27FC236}">
                  <a16:creationId xmlns:a16="http://schemas.microsoft.com/office/drawing/2014/main" id="{EA657574-584A-4A7B-AC7A-C22FED317AD1}"/>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10" name="Text Placeholder 5">
              <a:extLst>
                <a:ext uri="{FF2B5EF4-FFF2-40B4-BE49-F238E27FC236}">
                  <a16:creationId xmlns:a16="http://schemas.microsoft.com/office/drawing/2014/main" id="{6EF1F14C-D165-4821-BAFD-16F771763F47}"/>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11" name="Text Placeholder 5">
              <a:extLst>
                <a:ext uri="{FF2B5EF4-FFF2-40B4-BE49-F238E27FC236}">
                  <a16:creationId xmlns:a16="http://schemas.microsoft.com/office/drawing/2014/main" id="{A0FCA968-404F-4C98-97EF-1BCB53ECDD53}"/>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12" name="Text Placeholder 5">
              <a:extLst>
                <a:ext uri="{FF2B5EF4-FFF2-40B4-BE49-F238E27FC236}">
                  <a16:creationId xmlns:a16="http://schemas.microsoft.com/office/drawing/2014/main" id="{87D13586-B67F-4AFB-A7A3-257CDD52C4C7}"/>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13" name="Text Placeholder 5">
              <a:extLst>
                <a:ext uri="{FF2B5EF4-FFF2-40B4-BE49-F238E27FC236}">
                  <a16:creationId xmlns:a16="http://schemas.microsoft.com/office/drawing/2014/main" id="{AF893605-EC8E-4B01-9A6B-90E3645C86E5}"/>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14" name="Text Placeholder 5">
              <a:extLst>
                <a:ext uri="{FF2B5EF4-FFF2-40B4-BE49-F238E27FC236}">
                  <a16:creationId xmlns:a16="http://schemas.microsoft.com/office/drawing/2014/main" id="{A904E6A3-5287-4590-B7C2-5E81C773DAAF}"/>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Subqueries</a:t>
              </a:r>
              <a:endParaRPr lang="en-US" sz="1000" b="1">
                <a:solidFill>
                  <a:schemeClr val="accent1"/>
                </a:solidFill>
              </a:endParaRPr>
            </a:p>
          </p:txBody>
        </p:sp>
        <p:sp>
          <p:nvSpPr>
            <p:cNvPr id="15" name="Text Placeholder 5">
              <a:extLst>
                <a:ext uri="{FF2B5EF4-FFF2-40B4-BE49-F238E27FC236}">
                  <a16:creationId xmlns:a16="http://schemas.microsoft.com/office/drawing/2014/main" id="{DA783329-0E5C-48DE-996A-3D7EE681E3BF}"/>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16" name="Text Placeholder 5">
              <a:extLst>
                <a:ext uri="{FF2B5EF4-FFF2-40B4-BE49-F238E27FC236}">
                  <a16:creationId xmlns:a16="http://schemas.microsoft.com/office/drawing/2014/main" id="{D61801F9-DEC0-409B-B0E6-25B0E9C26678}"/>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18" name="Text Placeholder 5">
              <a:extLst>
                <a:ext uri="{FF2B5EF4-FFF2-40B4-BE49-F238E27FC236}">
                  <a16:creationId xmlns:a16="http://schemas.microsoft.com/office/drawing/2014/main" id="{0DF59D29-B3E0-438B-9A84-358630DB863E}"/>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9" name="Picture 18">
            <a:extLst>
              <a:ext uri="{FF2B5EF4-FFF2-40B4-BE49-F238E27FC236}">
                <a16:creationId xmlns:a16="http://schemas.microsoft.com/office/drawing/2014/main" id="{036D9D5A-793D-4AB1-B726-71A66C7AE686}"/>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6" name="Picture Placeholder 5" descr="A close up of a tree&#10;&#10;Description automatically generated">
            <a:extLst>
              <a:ext uri="{FF2B5EF4-FFF2-40B4-BE49-F238E27FC236}">
                <a16:creationId xmlns:a16="http://schemas.microsoft.com/office/drawing/2014/main" id="{8F1B6561-3659-4954-939E-5FF9C589D7D0}"/>
              </a:ext>
            </a:extLst>
          </p:cNvPr>
          <p:cNvPicPr>
            <a:picLocks noGrp="1" noChangeAspect="1"/>
          </p:cNvPicPr>
          <p:nvPr>
            <p:ph type="pic" sz="quarter" idx="11"/>
          </p:nvPr>
        </p:nvPicPr>
        <p:blipFill>
          <a:blip r:embed="rId4"/>
          <a:srcRect l="15" r="15"/>
          <a:stretch>
            <a:fillRect/>
          </a:stretch>
        </p:blipFill>
        <p:spPr>
          <a:xfrm>
            <a:off x="3802089" y="729000"/>
            <a:ext cx="5400000" cy="5400000"/>
          </a:xfrm>
        </p:spPr>
      </p:pic>
      <p:sp>
        <p:nvSpPr>
          <p:cNvPr id="20" name="Text Placeholder 5">
            <a:extLst>
              <a:ext uri="{FF2B5EF4-FFF2-40B4-BE49-F238E27FC236}">
                <a16:creationId xmlns:a16="http://schemas.microsoft.com/office/drawing/2014/main" id="{D0217D74-896C-49A4-944D-8D0780C8D305}"/>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86464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Subqueries</a:t>
              </a:r>
              <a:endParaRPr lang="en-US" sz="1000" b="1">
                <a:solidFill>
                  <a:schemeClr val="accent1"/>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7" name="Rectangle 2">
            <a:extLst>
              <a:ext uri="{FF2B5EF4-FFF2-40B4-BE49-F238E27FC236}">
                <a16:creationId xmlns:a16="http://schemas.microsoft.com/office/drawing/2014/main" id="{0E314B76-90E2-4311-8868-D171197C0EF3}"/>
              </a:ext>
            </a:extLst>
          </p:cNvPr>
          <p:cNvSpPr>
            <a:spLocks noGrp="1" noChangeArrowheads="1"/>
          </p:cNvSpPr>
          <p:nvPr>
            <p:ph type="title"/>
          </p:nvPr>
        </p:nvSpPr>
        <p:spPr>
          <a:xfrm>
            <a:off x="228600" y="219456"/>
            <a:ext cx="8591550" cy="768350"/>
          </a:xfrm>
        </p:spPr>
        <p:txBody>
          <a:bodyPr vert="horz" lIns="0" tIns="0" rIns="0" bIns="0" rtlCol="0" anchor="t" anchorCtr="0">
            <a:noAutofit/>
          </a:bodyPr>
          <a:lstStyle/>
          <a:p>
            <a:r>
              <a:rPr lang="en-US" altLang="en-US"/>
              <a:t>Subquery Overview</a:t>
            </a:r>
          </a:p>
        </p:txBody>
      </p:sp>
      <p:sp>
        <p:nvSpPr>
          <p:cNvPr id="18" name="Rectangle 10">
            <a:extLst>
              <a:ext uri="{FF2B5EF4-FFF2-40B4-BE49-F238E27FC236}">
                <a16:creationId xmlns:a16="http://schemas.microsoft.com/office/drawing/2014/main" id="{15D0D521-6CBD-4EF6-8660-A9090F11C8C4}"/>
              </a:ext>
            </a:extLst>
          </p:cNvPr>
          <p:cNvSpPr txBox="1">
            <a:spLocks noChangeArrowheads="1"/>
          </p:cNvSpPr>
          <p:nvPr/>
        </p:nvSpPr>
        <p:spPr>
          <a:xfrm>
            <a:off x="390525" y="1646238"/>
            <a:ext cx="8124824" cy="1219200"/>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lvl="1" indent="-171450">
              <a:buFont typeface="Wingdings" panose="05000000000000000000" pitchFamily="2" charset="2"/>
              <a:buChar char="Ø"/>
            </a:pPr>
            <a:r>
              <a:rPr lang="en-US" altLang="en-US"/>
              <a:t>One single value (one column, one row)</a:t>
            </a:r>
          </a:p>
          <a:p>
            <a:pPr marL="171450" lvl="1" indent="-171450">
              <a:buFont typeface="Wingdings" panose="05000000000000000000" pitchFamily="2" charset="2"/>
              <a:buChar char="Ø"/>
            </a:pPr>
            <a:r>
              <a:rPr lang="en-US" altLang="en-US"/>
              <a:t>A list of values (one column, multiple rows)</a:t>
            </a:r>
          </a:p>
          <a:p>
            <a:pPr marL="171450" lvl="1" indent="-171450">
              <a:buFont typeface="Wingdings" panose="05000000000000000000" pitchFamily="2" charset="2"/>
              <a:buChar char="Ø"/>
            </a:pPr>
            <a:r>
              <a:rPr lang="en-US" altLang="en-US"/>
              <a:t>A virtual table (multicolumn, multirow set of values)</a:t>
            </a:r>
          </a:p>
          <a:p>
            <a:pPr marL="171450" lvl="1" indent="-171450">
              <a:buFont typeface="Wingdings" panose="05000000000000000000" pitchFamily="2" charset="2"/>
              <a:buChar char="Ø"/>
            </a:pPr>
            <a:r>
              <a:rPr lang="en-US" altLang="en-US"/>
              <a:t>NULL</a:t>
            </a:r>
          </a:p>
          <a:p>
            <a:pPr lvl="1"/>
            <a:endParaRPr lang="en-US" altLang="en-US" sz="3000"/>
          </a:p>
        </p:txBody>
      </p:sp>
      <p:sp>
        <p:nvSpPr>
          <p:cNvPr id="19" name="Rectangle 4">
            <a:extLst>
              <a:ext uri="{FF2B5EF4-FFF2-40B4-BE49-F238E27FC236}">
                <a16:creationId xmlns:a16="http://schemas.microsoft.com/office/drawing/2014/main" id="{2D5F4D08-00C3-4833-BBF2-4F231D1C4954}"/>
              </a:ext>
            </a:extLst>
          </p:cNvPr>
          <p:cNvSpPr>
            <a:spLocks noChangeArrowheads="1"/>
          </p:cNvSpPr>
          <p:nvPr/>
        </p:nvSpPr>
        <p:spPr bwMode="auto">
          <a:xfrm>
            <a:off x="276224" y="1141081"/>
            <a:ext cx="8239125" cy="364202"/>
          </a:xfrm>
          <a:prstGeom prst="rect">
            <a:avLst/>
          </a:prstGeom>
          <a:solidFill>
            <a:schemeClr val="tx2"/>
          </a:solidFill>
          <a:ln w="12700" algn="ctr">
            <a:noFill/>
            <a:miter lim="800000"/>
            <a:headEnd/>
            <a:tailEnd/>
          </a:ln>
        </p:spPr>
        <p:txBody>
          <a:bodyPr wrap="square" lIns="88900" tIns="88900" rIns="88900" bIns="88900" anchor="ctr">
            <a:spAutoFit/>
          </a:bodyPr>
          <a:lstStyle/>
          <a:p>
            <a:pPr defTabSz="1019175"/>
            <a:r>
              <a:rPr lang="en-US" sz="1200">
                <a:solidFill>
                  <a:schemeClr val="bg1"/>
                </a:solidFill>
              </a:rPr>
              <a:t>Subquery can return</a:t>
            </a:r>
          </a:p>
        </p:txBody>
      </p:sp>
      <p:sp>
        <p:nvSpPr>
          <p:cNvPr id="20" name="Rectangle 19">
            <a:extLst>
              <a:ext uri="{FF2B5EF4-FFF2-40B4-BE49-F238E27FC236}">
                <a16:creationId xmlns:a16="http://schemas.microsoft.com/office/drawing/2014/main" id="{6ADBC83F-EAFE-43A7-A669-206857EB0794}"/>
              </a:ext>
            </a:extLst>
          </p:cNvPr>
          <p:cNvSpPr>
            <a:spLocks noChangeArrowheads="1"/>
          </p:cNvSpPr>
          <p:nvPr/>
        </p:nvSpPr>
        <p:spPr bwMode="auto">
          <a:xfrm>
            <a:off x="319087" y="3056066"/>
            <a:ext cx="8239125" cy="364202"/>
          </a:xfrm>
          <a:prstGeom prst="rect">
            <a:avLst/>
          </a:prstGeom>
          <a:solidFill>
            <a:schemeClr val="tx2"/>
          </a:solidFill>
          <a:ln w="12700" algn="ctr">
            <a:noFill/>
            <a:miter lim="800000"/>
            <a:headEnd/>
            <a:tailEnd/>
          </a:ln>
        </p:spPr>
        <p:txBody>
          <a:bodyPr wrap="square" lIns="88900" tIns="88900" rIns="88900" bIns="88900" anchor="ctr">
            <a:spAutoFit/>
          </a:bodyPr>
          <a:lstStyle/>
          <a:p>
            <a:pPr defTabSz="1019175"/>
            <a:r>
              <a:rPr lang="en-US" sz="1200">
                <a:solidFill>
                  <a:schemeClr val="bg1"/>
                </a:solidFill>
              </a:rPr>
              <a:t>Types of Subqueries</a:t>
            </a:r>
          </a:p>
        </p:txBody>
      </p:sp>
      <p:sp>
        <p:nvSpPr>
          <p:cNvPr id="21" name="Rectangle 10">
            <a:extLst>
              <a:ext uri="{FF2B5EF4-FFF2-40B4-BE49-F238E27FC236}">
                <a16:creationId xmlns:a16="http://schemas.microsoft.com/office/drawing/2014/main" id="{F92D72AA-48A9-4507-92D2-D64946A466D2}"/>
              </a:ext>
            </a:extLst>
          </p:cNvPr>
          <p:cNvSpPr txBox="1">
            <a:spLocks noChangeArrowheads="1"/>
          </p:cNvSpPr>
          <p:nvPr/>
        </p:nvSpPr>
        <p:spPr>
          <a:xfrm>
            <a:off x="390525" y="3610896"/>
            <a:ext cx="8124824" cy="2751804"/>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71450" lvl="1" indent="-171450">
              <a:buFont typeface="Wingdings" panose="05000000000000000000" pitchFamily="2" charset="2"/>
              <a:buChar char="Ø"/>
            </a:pPr>
            <a:r>
              <a:rPr lang="en-US" altLang="en-US" dirty="0"/>
              <a:t>IN subqueries – You want to find all customers who have purchased something from a list of products, not just one product</a:t>
            </a:r>
          </a:p>
          <a:p>
            <a:pPr marL="171450" lvl="1" indent="-171450">
              <a:buFont typeface="Wingdings" panose="05000000000000000000" pitchFamily="2" charset="2"/>
              <a:buChar char="Ø"/>
            </a:pPr>
            <a:r>
              <a:rPr lang="en-US" altLang="en-US" dirty="0"/>
              <a:t>HAVING subqueries – restrict a GROUP by applying a conditional criteria to the grouped rows</a:t>
            </a:r>
          </a:p>
          <a:p>
            <a:pPr marL="171450" lvl="1" indent="-171450">
              <a:buFont typeface="Wingdings" panose="05000000000000000000" pitchFamily="2" charset="2"/>
              <a:buChar char="Ø"/>
            </a:pPr>
            <a:r>
              <a:rPr lang="en-US" altLang="en-US" dirty="0"/>
              <a:t>List all products with the total quantity sold greater than the average quantity sold</a:t>
            </a:r>
          </a:p>
          <a:p>
            <a:pPr marL="171450" lvl="1" indent="-171450">
              <a:buFont typeface="Wingdings" panose="05000000000000000000" pitchFamily="2" charset="2"/>
              <a:buChar char="Ø"/>
            </a:pPr>
            <a:r>
              <a:rPr lang="en-US" altLang="en-US" dirty="0"/>
              <a:t>INLINE subqueries – can appear as a value in a the column list of a SELECT </a:t>
            </a:r>
          </a:p>
          <a:p>
            <a:pPr lvl="1">
              <a:buFont typeface="Courier New" panose="02070309020205020404" pitchFamily="49" charset="0"/>
              <a:buChar char="o"/>
            </a:pPr>
            <a:r>
              <a:rPr lang="en-US" altLang="en-US" dirty="0"/>
              <a:t> Must return one value </a:t>
            </a:r>
          </a:p>
          <a:p>
            <a:pPr marL="171450" lvl="1" indent="-171450">
              <a:buFont typeface="Wingdings" panose="05000000000000000000" pitchFamily="2" charset="2"/>
              <a:buChar char="Ø"/>
            </a:pPr>
            <a:r>
              <a:rPr lang="en-US" altLang="en-US" dirty="0"/>
              <a:t>CORRELATED subqueries – subquery executes once for each row in the outer row (like nested loops) </a:t>
            </a:r>
          </a:p>
          <a:p>
            <a:pPr lvl="1"/>
            <a:endParaRPr lang="en-US" altLang="en-US" sz="3000" dirty="0"/>
          </a:p>
        </p:txBody>
      </p:sp>
      <p:sp>
        <p:nvSpPr>
          <p:cNvPr id="22" name="Text Placeholder 5">
            <a:extLst>
              <a:ext uri="{FF2B5EF4-FFF2-40B4-BE49-F238E27FC236}">
                <a16:creationId xmlns:a16="http://schemas.microsoft.com/office/drawing/2014/main" id="{67F668EB-773B-48A1-9335-F2A4F6C3B8EC}"/>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35660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Subqueries</a:t>
              </a:r>
              <a:endParaRPr lang="en-US" sz="1000" b="1">
                <a:solidFill>
                  <a:schemeClr val="accent1"/>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Rectangle 2">
            <a:extLst>
              <a:ext uri="{FF2B5EF4-FFF2-40B4-BE49-F238E27FC236}">
                <a16:creationId xmlns:a16="http://schemas.microsoft.com/office/drawing/2014/main" id="{51A77337-8B24-4276-AD93-473F5FC30127}"/>
              </a:ext>
            </a:extLst>
          </p:cNvPr>
          <p:cNvSpPr>
            <a:spLocks noGrp="1" noChangeArrowheads="1"/>
          </p:cNvSpPr>
          <p:nvPr>
            <p:ph type="title"/>
          </p:nvPr>
        </p:nvSpPr>
        <p:spPr>
          <a:xfrm>
            <a:off x="228600" y="219456"/>
            <a:ext cx="8402638" cy="555625"/>
          </a:xfrm>
        </p:spPr>
        <p:txBody>
          <a:bodyPr vert="horz" lIns="0" tIns="0" rIns="0" bIns="0" rtlCol="0" anchor="t" anchorCtr="0">
            <a:noAutofit/>
          </a:bodyPr>
          <a:lstStyle/>
          <a:p>
            <a:r>
              <a:rPr lang="en-US" altLang="en-US" dirty="0"/>
              <a:t>IN Subquery Example</a:t>
            </a:r>
          </a:p>
        </p:txBody>
      </p:sp>
      <p:sp>
        <p:nvSpPr>
          <p:cNvPr id="16" name="Rectangle 2">
            <a:extLst>
              <a:ext uri="{FF2B5EF4-FFF2-40B4-BE49-F238E27FC236}">
                <a16:creationId xmlns:a16="http://schemas.microsoft.com/office/drawing/2014/main" id="{AE59A0EE-D824-4202-B08C-F68BCBBA4179}"/>
              </a:ext>
            </a:extLst>
          </p:cNvPr>
          <p:cNvSpPr>
            <a:spLocks noChangeArrowheads="1"/>
          </p:cNvSpPr>
          <p:nvPr/>
        </p:nvSpPr>
        <p:spPr bwMode="auto">
          <a:xfrm>
            <a:off x="170656" y="909637"/>
            <a:ext cx="86661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altLang="en-US" sz="1400" dirty="0">
              <a:latin typeface="Courier"/>
            </a:endParaRPr>
          </a:p>
          <a:p>
            <a:r>
              <a:rPr lang="en-US" altLang="en-US" sz="1400" dirty="0">
                <a:latin typeface="Courier"/>
                <a:cs typeface="+mn-cs"/>
              </a:rPr>
              <a:t>SELECT * FROM EMPLOYEES where DEPARTMENT_ID in (select DEPARTMENT_ID from DEPARTMENTS);</a:t>
            </a:r>
          </a:p>
        </p:txBody>
      </p:sp>
      <p:pic>
        <p:nvPicPr>
          <p:cNvPr id="17" name="Picture 4">
            <a:extLst>
              <a:ext uri="{FF2B5EF4-FFF2-40B4-BE49-F238E27FC236}">
                <a16:creationId xmlns:a16="http://schemas.microsoft.com/office/drawing/2014/main" id="{8CF9E6F9-7A81-44E1-88F0-22BF2F8994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6219" y="1962150"/>
            <a:ext cx="83470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5">
            <a:extLst>
              <a:ext uri="{FF2B5EF4-FFF2-40B4-BE49-F238E27FC236}">
                <a16:creationId xmlns:a16="http://schemas.microsoft.com/office/drawing/2014/main" id="{328C947A-9E59-4A9E-9FDE-840E0D02A566}"/>
              </a:ext>
            </a:extLst>
          </p:cNvPr>
          <p:cNvSpPr>
            <a:spLocks noChangeArrowheads="1"/>
          </p:cNvSpPr>
          <p:nvPr/>
        </p:nvSpPr>
        <p:spPr bwMode="auto">
          <a:xfrm>
            <a:off x="274636" y="4263774"/>
            <a:ext cx="8666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200" dirty="0">
                <a:latin typeface="Courier"/>
                <a:cs typeface="+mn-cs"/>
              </a:rPr>
              <a:t>select * from employees where EMPLOYEE_ID not in (select NVL(manager_id,0) from employees);</a:t>
            </a:r>
          </a:p>
        </p:txBody>
      </p:sp>
      <p:pic>
        <p:nvPicPr>
          <p:cNvPr id="19" name="Picture 6">
            <a:extLst>
              <a:ext uri="{FF2B5EF4-FFF2-40B4-BE49-F238E27FC236}">
                <a16:creationId xmlns:a16="http://schemas.microsoft.com/office/drawing/2014/main" id="{8E10388A-5E65-4618-B14B-04F1255ACD5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355" y="4840873"/>
            <a:ext cx="581104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Placeholder 5">
            <a:extLst>
              <a:ext uri="{FF2B5EF4-FFF2-40B4-BE49-F238E27FC236}">
                <a16:creationId xmlns:a16="http://schemas.microsoft.com/office/drawing/2014/main" id="{53F3869C-2270-4817-9F1E-10C6FB3326B9}"/>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632984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Subqueries</a:t>
              </a:r>
              <a:endParaRPr lang="en-US" sz="1000" b="1">
                <a:solidFill>
                  <a:schemeClr val="accent1"/>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Rectangle 2">
            <a:extLst>
              <a:ext uri="{FF2B5EF4-FFF2-40B4-BE49-F238E27FC236}">
                <a16:creationId xmlns:a16="http://schemas.microsoft.com/office/drawing/2014/main" id="{19CA3616-7A06-4E0E-BE1E-CE98FF36FC1E}"/>
              </a:ext>
            </a:extLst>
          </p:cNvPr>
          <p:cNvSpPr>
            <a:spLocks noGrp="1" noChangeArrowheads="1"/>
          </p:cNvSpPr>
          <p:nvPr>
            <p:ph type="title"/>
          </p:nvPr>
        </p:nvSpPr>
        <p:spPr>
          <a:xfrm>
            <a:off x="228600" y="220931"/>
            <a:ext cx="8562976" cy="619125"/>
          </a:xfrm>
        </p:spPr>
        <p:txBody>
          <a:bodyPr vert="horz" lIns="0" tIns="0" rIns="0" bIns="0" rtlCol="0" anchor="t" anchorCtr="0">
            <a:noAutofit/>
          </a:bodyPr>
          <a:lstStyle/>
          <a:p>
            <a:r>
              <a:rPr lang="en-US" altLang="en-US" dirty="0"/>
              <a:t>HAVING Subquery Example</a:t>
            </a:r>
          </a:p>
        </p:txBody>
      </p:sp>
      <p:sp>
        <p:nvSpPr>
          <p:cNvPr id="16" name="Rectangle 2">
            <a:extLst>
              <a:ext uri="{FF2B5EF4-FFF2-40B4-BE49-F238E27FC236}">
                <a16:creationId xmlns:a16="http://schemas.microsoft.com/office/drawing/2014/main" id="{0DC61048-BAEA-4296-BCD8-2C3B6F9DEF13}"/>
              </a:ext>
            </a:extLst>
          </p:cNvPr>
          <p:cNvSpPr>
            <a:spLocks noChangeArrowheads="1"/>
          </p:cNvSpPr>
          <p:nvPr/>
        </p:nvSpPr>
        <p:spPr bwMode="auto">
          <a:xfrm>
            <a:off x="377826" y="1792142"/>
            <a:ext cx="8185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dirty="0">
                <a:latin typeface="Courier"/>
                <a:cs typeface="+mn-cs"/>
              </a:rPr>
              <a:t>SELECT DEPARTMENT_ID,MIN(SALARY) FROM EMPLOYEES GROUP BY DEPARTMENT_ID HAVING AVG(SALARY) = (SELECT MAX(AVG(SALARY)) FROM EMPLOYEES GROUP BY DEPARTMENT_ID);</a:t>
            </a:r>
          </a:p>
        </p:txBody>
      </p:sp>
      <p:pic>
        <p:nvPicPr>
          <p:cNvPr id="17" name="Picture 4">
            <a:extLst>
              <a:ext uri="{FF2B5EF4-FFF2-40B4-BE49-F238E27FC236}">
                <a16:creationId xmlns:a16="http://schemas.microsoft.com/office/drawing/2014/main" id="{C450B642-ADD3-42F3-9725-CAC141B8C1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826" y="2995870"/>
            <a:ext cx="4485984" cy="86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5">
            <a:extLst>
              <a:ext uri="{FF2B5EF4-FFF2-40B4-BE49-F238E27FC236}">
                <a16:creationId xmlns:a16="http://schemas.microsoft.com/office/drawing/2014/main" id="{62A99C81-F422-4438-A490-6D5571CF3567}"/>
              </a:ext>
            </a:extLst>
          </p:cNvPr>
          <p:cNvSpPr>
            <a:spLocks noChangeArrowheads="1"/>
          </p:cNvSpPr>
          <p:nvPr/>
        </p:nvSpPr>
        <p:spPr bwMode="auto">
          <a:xfrm>
            <a:off x="377826" y="1021553"/>
            <a:ext cx="7956550" cy="50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1pPr>
            <a:lvl2pPr marL="742950" indent="-28575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2pPr>
            <a:lvl3pPr marL="1143000" indent="-2286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3pPr>
            <a:lvl4pPr marL="1600200" indent="-2286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4pPr>
            <a:lvl5pPr marL="2057400" indent="-2286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9pPr>
          </a:lstStyle>
          <a:p>
            <a:pPr marL="0" indent="0">
              <a:lnSpc>
                <a:spcPct val="107000"/>
              </a:lnSpc>
              <a:spcAft>
                <a:spcPts val="800"/>
              </a:spcAft>
              <a:buSzPts val="800"/>
            </a:pPr>
            <a:r>
              <a:rPr lang="en-US" altLang="en-US" sz="1300" dirty="0">
                <a:latin typeface="+mn-lt"/>
                <a:cs typeface="+mn-cs"/>
              </a:rPr>
              <a:t>Display the department number and its lowest salary for the department with the highest average salary</a:t>
            </a:r>
          </a:p>
        </p:txBody>
      </p:sp>
      <p:sp>
        <p:nvSpPr>
          <p:cNvPr id="19" name="Text Placeholder 5">
            <a:extLst>
              <a:ext uri="{FF2B5EF4-FFF2-40B4-BE49-F238E27FC236}">
                <a16:creationId xmlns:a16="http://schemas.microsoft.com/office/drawing/2014/main" id="{EA0C42CB-5B10-4C4D-B86A-71254D3EA14F}"/>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537186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Subqueries</a:t>
              </a:r>
              <a:endParaRPr lang="en-US" sz="1000" b="1">
                <a:solidFill>
                  <a:schemeClr val="accent1"/>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Rectangle 2">
            <a:extLst>
              <a:ext uri="{FF2B5EF4-FFF2-40B4-BE49-F238E27FC236}">
                <a16:creationId xmlns:a16="http://schemas.microsoft.com/office/drawing/2014/main" id="{64397845-8E9E-4907-B3F9-19E24A4C5EBC}"/>
              </a:ext>
            </a:extLst>
          </p:cNvPr>
          <p:cNvSpPr>
            <a:spLocks noGrp="1" noChangeArrowheads="1"/>
          </p:cNvSpPr>
          <p:nvPr>
            <p:ph type="title"/>
          </p:nvPr>
        </p:nvSpPr>
        <p:spPr>
          <a:xfrm>
            <a:off x="228600" y="181356"/>
            <a:ext cx="8753475" cy="771524"/>
          </a:xfrm>
        </p:spPr>
        <p:txBody>
          <a:bodyPr vert="horz" lIns="0" tIns="0" rIns="0" bIns="0" rtlCol="0" anchor="t" anchorCtr="0">
            <a:noAutofit/>
          </a:bodyPr>
          <a:lstStyle/>
          <a:p>
            <a:r>
              <a:rPr lang="en-US" altLang="en-US" dirty="0"/>
              <a:t>Inline Subquery Example</a:t>
            </a:r>
          </a:p>
        </p:txBody>
      </p:sp>
      <p:sp>
        <p:nvSpPr>
          <p:cNvPr id="16" name="Rectangle 2">
            <a:extLst>
              <a:ext uri="{FF2B5EF4-FFF2-40B4-BE49-F238E27FC236}">
                <a16:creationId xmlns:a16="http://schemas.microsoft.com/office/drawing/2014/main" id="{8CFEF458-6DA8-4B28-B404-2A9D4B14C7A1}"/>
              </a:ext>
            </a:extLst>
          </p:cNvPr>
          <p:cNvSpPr>
            <a:spLocks noChangeArrowheads="1"/>
          </p:cNvSpPr>
          <p:nvPr/>
        </p:nvSpPr>
        <p:spPr bwMode="auto">
          <a:xfrm>
            <a:off x="228600" y="1090068"/>
            <a:ext cx="8542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dirty="0">
                <a:latin typeface="Courier"/>
                <a:cs typeface="+mn-cs"/>
              </a:rPr>
              <a:t>select EMPLOYEE_ID,FIRST_NAME,LAST_NAME,SALARY, (SELECT MAX(SALARY) FROM EMPLOYEES) AS AVG_SALARY from employees;</a:t>
            </a:r>
          </a:p>
        </p:txBody>
      </p:sp>
      <p:pic>
        <p:nvPicPr>
          <p:cNvPr id="17" name="Picture 3">
            <a:extLst>
              <a:ext uri="{FF2B5EF4-FFF2-40B4-BE49-F238E27FC236}">
                <a16:creationId xmlns:a16="http://schemas.microsoft.com/office/drawing/2014/main" id="{9B3E66D8-80A9-4F5E-AF4A-B9589264A4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0525" y="1804616"/>
            <a:ext cx="6760998" cy="356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5">
            <a:extLst>
              <a:ext uri="{FF2B5EF4-FFF2-40B4-BE49-F238E27FC236}">
                <a16:creationId xmlns:a16="http://schemas.microsoft.com/office/drawing/2014/main" id="{9472FF8F-3AA4-47DD-B2FE-6B75CCECAC53}"/>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199666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Subqueries</a:t>
              </a:r>
              <a:endParaRPr lang="en-US" sz="1000" b="1">
                <a:solidFill>
                  <a:schemeClr val="accent1"/>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Rectangle 2">
            <a:extLst>
              <a:ext uri="{FF2B5EF4-FFF2-40B4-BE49-F238E27FC236}">
                <a16:creationId xmlns:a16="http://schemas.microsoft.com/office/drawing/2014/main" id="{5351B363-7346-499E-A0DC-FEC61555A628}"/>
              </a:ext>
            </a:extLst>
          </p:cNvPr>
          <p:cNvSpPr>
            <a:spLocks noGrp="1" noChangeArrowheads="1"/>
          </p:cNvSpPr>
          <p:nvPr>
            <p:ph type="title"/>
          </p:nvPr>
        </p:nvSpPr>
        <p:spPr>
          <a:xfrm>
            <a:off x="228600" y="219456"/>
            <a:ext cx="8115300" cy="695325"/>
          </a:xfrm>
        </p:spPr>
        <p:txBody>
          <a:bodyPr vert="horz" lIns="0" tIns="0" rIns="0" bIns="0" rtlCol="0" anchor="t" anchorCtr="0">
            <a:noAutofit/>
          </a:bodyPr>
          <a:lstStyle/>
          <a:p>
            <a:r>
              <a:rPr lang="en-US" altLang="en-US" dirty="0"/>
              <a:t>Correlated Subquery Example</a:t>
            </a:r>
          </a:p>
        </p:txBody>
      </p:sp>
      <p:sp>
        <p:nvSpPr>
          <p:cNvPr id="16" name="Rectangle 2">
            <a:extLst>
              <a:ext uri="{FF2B5EF4-FFF2-40B4-BE49-F238E27FC236}">
                <a16:creationId xmlns:a16="http://schemas.microsoft.com/office/drawing/2014/main" id="{3DC76ED6-7B05-4356-8B48-BC52E97AF376}"/>
              </a:ext>
            </a:extLst>
          </p:cNvPr>
          <p:cNvSpPr>
            <a:spLocks noChangeArrowheads="1"/>
          </p:cNvSpPr>
          <p:nvPr/>
        </p:nvSpPr>
        <p:spPr bwMode="auto">
          <a:xfrm>
            <a:off x="438149" y="1010156"/>
            <a:ext cx="82962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dirty="0">
                <a:latin typeface="Courier"/>
                <a:cs typeface="+mn-cs"/>
              </a:rPr>
              <a:t>SELECT EMPLOYEE_ID,FIRST_NAME ,A.SALARY FROM EMPLOYEES A </a:t>
            </a:r>
          </a:p>
          <a:p>
            <a:r>
              <a:rPr lang="en-US" altLang="en-US" sz="1400" dirty="0">
                <a:latin typeface="Courier"/>
                <a:cs typeface="+mn-cs"/>
              </a:rPr>
              <a:t>WHERE 1=(SELECT COUNT(DISTINCT B.SALARY) FROM EMPLOYEES B WHERE A.SALARY&lt;B.SALARY);</a:t>
            </a:r>
          </a:p>
        </p:txBody>
      </p:sp>
      <p:pic>
        <p:nvPicPr>
          <p:cNvPr id="17" name="Picture 3">
            <a:extLst>
              <a:ext uri="{FF2B5EF4-FFF2-40B4-BE49-F238E27FC236}">
                <a16:creationId xmlns:a16="http://schemas.microsoft.com/office/drawing/2014/main" id="{BB4AED21-F844-4556-B51D-125E8C7B6A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349" y="1998494"/>
            <a:ext cx="6662057"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5">
            <a:extLst>
              <a:ext uri="{FF2B5EF4-FFF2-40B4-BE49-F238E27FC236}">
                <a16:creationId xmlns:a16="http://schemas.microsoft.com/office/drawing/2014/main" id="{D1433F7F-2F25-4582-8BE8-6D185746375A}"/>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205564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Subqueries</a:t>
              </a:r>
              <a:endParaRPr lang="en-US" sz="1000" b="1">
                <a:solidFill>
                  <a:schemeClr val="accent1"/>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Rectangle 2">
            <a:extLst>
              <a:ext uri="{FF2B5EF4-FFF2-40B4-BE49-F238E27FC236}">
                <a16:creationId xmlns:a16="http://schemas.microsoft.com/office/drawing/2014/main" id="{CF9DE537-725C-40DA-AD9E-F38D8C4A6C1D}"/>
              </a:ext>
            </a:extLst>
          </p:cNvPr>
          <p:cNvSpPr>
            <a:spLocks noGrp="1" noChangeArrowheads="1"/>
          </p:cNvSpPr>
          <p:nvPr>
            <p:ph type="title"/>
          </p:nvPr>
        </p:nvSpPr>
        <p:spPr>
          <a:xfrm>
            <a:off x="228600" y="219456"/>
            <a:ext cx="8115300" cy="695325"/>
          </a:xfrm>
        </p:spPr>
        <p:txBody>
          <a:bodyPr vert="horz" lIns="0" tIns="0" rIns="0" bIns="0" rtlCol="0" anchor="t" anchorCtr="0">
            <a:noAutofit/>
          </a:bodyPr>
          <a:lstStyle/>
          <a:p>
            <a:r>
              <a:rPr lang="en-US" altLang="en-US"/>
              <a:t>EXISTS and WITH clause</a:t>
            </a:r>
          </a:p>
        </p:txBody>
      </p:sp>
      <p:sp>
        <p:nvSpPr>
          <p:cNvPr id="16" name="Rectangle 5">
            <a:extLst>
              <a:ext uri="{FF2B5EF4-FFF2-40B4-BE49-F238E27FC236}">
                <a16:creationId xmlns:a16="http://schemas.microsoft.com/office/drawing/2014/main" id="{B79C22D1-07A9-4F9D-829C-194DDCA30278}"/>
              </a:ext>
            </a:extLst>
          </p:cNvPr>
          <p:cNvSpPr>
            <a:spLocks noChangeArrowheads="1"/>
          </p:cNvSpPr>
          <p:nvPr/>
        </p:nvSpPr>
        <p:spPr bwMode="auto">
          <a:xfrm>
            <a:off x="387350" y="4391872"/>
            <a:ext cx="7956550" cy="188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1pPr>
            <a:lvl2pPr marL="742950" indent="-28575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2pPr>
            <a:lvl3pPr marL="1143000" indent="-2286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3pPr>
            <a:lvl4pPr marL="1600200" indent="-2286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4pPr>
            <a:lvl5pPr marL="2057400" indent="-2286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9pPr>
          </a:lstStyle>
          <a:p>
            <a:pPr marL="171450" indent="-171450">
              <a:lnSpc>
                <a:spcPct val="107000"/>
              </a:lnSpc>
              <a:spcAft>
                <a:spcPts val="800"/>
              </a:spcAft>
              <a:buSzPts val="800"/>
              <a:buFont typeface="Wingdings" panose="05000000000000000000" pitchFamily="2" charset="2"/>
              <a:buChar char="Ø"/>
            </a:pPr>
            <a:r>
              <a:rPr lang="en-US" altLang="en-US" sz="1200" dirty="0">
                <a:latin typeface="+mn-lt"/>
                <a:cs typeface="+mn-cs"/>
              </a:rPr>
              <a:t>Using WITH clause, you can use the same query block in a SELECT statement, when it occurs more than once within a complex query</a:t>
            </a:r>
          </a:p>
          <a:p>
            <a:pPr marL="171450" indent="-171450">
              <a:lnSpc>
                <a:spcPct val="107000"/>
              </a:lnSpc>
              <a:spcAft>
                <a:spcPts val="800"/>
              </a:spcAft>
              <a:buSzPts val="800"/>
              <a:buFont typeface="Wingdings" panose="05000000000000000000" pitchFamily="2" charset="2"/>
              <a:buChar char="Ø"/>
            </a:pPr>
            <a:endParaRPr lang="en-US" altLang="en-US" sz="1200" dirty="0">
              <a:latin typeface="+mn-lt"/>
              <a:cs typeface="+mn-cs"/>
            </a:endParaRPr>
          </a:p>
          <a:p>
            <a:pPr marL="171450" indent="-171450">
              <a:lnSpc>
                <a:spcPct val="107000"/>
              </a:lnSpc>
              <a:spcAft>
                <a:spcPts val="800"/>
              </a:spcAft>
              <a:buSzPts val="800"/>
              <a:buFont typeface="Wingdings" panose="05000000000000000000" pitchFamily="2" charset="2"/>
              <a:buChar char="Ø"/>
            </a:pPr>
            <a:r>
              <a:rPr lang="en-US" altLang="en-US" sz="1200" dirty="0">
                <a:latin typeface="+mn-lt"/>
                <a:cs typeface="+mn-cs"/>
              </a:rPr>
              <a:t>The WITH Clause retrieves the results of a query block and stores it in user’s temporary tablespace</a:t>
            </a:r>
          </a:p>
          <a:p>
            <a:pPr marL="0" indent="0">
              <a:lnSpc>
                <a:spcPct val="107000"/>
              </a:lnSpc>
              <a:spcAft>
                <a:spcPts val="800"/>
              </a:spcAft>
              <a:buSzPts val="800"/>
            </a:pPr>
            <a:endParaRPr lang="en-US" altLang="en-US" sz="1200" dirty="0">
              <a:latin typeface="+mn-lt"/>
              <a:cs typeface="+mn-cs"/>
            </a:endParaRPr>
          </a:p>
          <a:p>
            <a:pPr marL="171450" indent="-171450">
              <a:lnSpc>
                <a:spcPct val="107000"/>
              </a:lnSpc>
              <a:spcAft>
                <a:spcPts val="800"/>
              </a:spcAft>
              <a:buSzPts val="800"/>
              <a:buFont typeface="Wingdings" panose="05000000000000000000" pitchFamily="2" charset="2"/>
              <a:buChar char="Ø"/>
            </a:pPr>
            <a:r>
              <a:rPr lang="en-US" altLang="en-US" sz="1200" dirty="0">
                <a:latin typeface="+mn-lt"/>
                <a:cs typeface="+mn-cs"/>
              </a:rPr>
              <a:t>The WITH Clause improves performance</a:t>
            </a:r>
          </a:p>
        </p:txBody>
      </p:sp>
      <p:sp>
        <p:nvSpPr>
          <p:cNvPr id="17" name="Rectangle 16">
            <a:extLst>
              <a:ext uri="{FF2B5EF4-FFF2-40B4-BE49-F238E27FC236}">
                <a16:creationId xmlns:a16="http://schemas.microsoft.com/office/drawing/2014/main" id="{B2EEF289-D212-482E-845A-578BE71494E5}"/>
              </a:ext>
            </a:extLst>
          </p:cNvPr>
          <p:cNvSpPr>
            <a:spLocks noChangeArrowheads="1"/>
          </p:cNvSpPr>
          <p:nvPr/>
        </p:nvSpPr>
        <p:spPr bwMode="auto">
          <a:xfrm>
            <a:off x="387350" y="3866207"/>
            <a:ext cx="8239125" cy="364202"/>
          </a:xfrm>
          <a:prstGeom prst="rect">
            <a:avLst/>
          </a:prstGeom>
          <a:solidFill>
            <a:schemeClr val="tx2"/>
          </a:solidFill>
          <a:ln w="12700" algn="ctr">
            <a:noFill/>
            <a:miter lim="800000"/>
            <a:headEnd/>
            <a:tailEnd/>
          </a:ln>
        </p:spPr>
        <p:txBody>
          <a:bodyPr wrap="square" lIns="88900" tIns="88900" rIns="88900" bIns="88900" anchor="ctr">
            <a:spAutoFit/>
          </a:bodyPr>
          <a:lstStyle/>
          <a:p>
            <a:pPr defTabSz="1019175"/>
            <a:r>
              <a:rPr lang="en-US" sz="1200">
                <a:solidFill>
                  <a:schemeClr val="bg1"/>
                </a:solidFill>
              </a:rPr>
              <a:t>The WITH Clause</a:t>
            </a:r>
          </a:p>
        </p:txBody>
      </p:sp>
      <p:sp>
        <p:nvSpPr>
          <p:cNvPr id="18" name="Rectangle 17">
            <a:extLst>
              <a:ext uri="{FF2B5EF4-FFF2-40B4-BE49-F238E27FC236}">
                <a16:creationId xmlns:a16="http://schemas.microsoft.com/office/drawing/2014/main" id="{EB955FBD-55C8-4E63-B9CA-F888B70EBC6F}"/>
              </a:ext>
            </a:extLst>
          </p:cNvPr>
          <p:cNvSpPr>
            <a:spLocks noChangeArrowheads="1"/>
          </p:cNvSpPr>
          <p:nvPr/>
        </p:nvSpPr>
        <p:spPr bwMode="auto">
          <a:xfrm>
            <a:off x="320674" y="985171"/>
            <a:ext cx="8239125" cy="364202"/>
          </a:xfrm>
          <a:prstGeom prst="rect">
            <a:avLst/>
          </a:prstGeom>
          <a:solidFill>
            <a:schemeClr val="tx2"/>
          </a:solidFill>
          <a:ln w="12700" algn="ctr">
            <a:noFill/>
            <a:miter lim="800000"/>
            <a:headEnd/>
            <a:tailEnd/>
          </a:ln>
        </p:spPr>
        <p:txBody>
          <a:bodyPr wrap="square" lIns="88900" tIns="88900" rIns="88900" bIns="88900" anchor="ctr">
            <a:spAutoFit/>
          </a:bodyPr>
          <a:lstStyle/>
          <a:p>
            <a:pPr defTabSz="1019175"/>
            <a:r>
              <a:rPr lang="en-US" sz="1200">
                <a:solidFill>
                  <a:schemeClr val="bg1"/>
                </a:solidFill>
              </a:rPr>
              <a:t>The EXISTS clause</a:t>
            </a:r>
          </a:p>
        </p:txBody>
      </p:sp>
      <p:sp>
        <p:nvSpPr>
          <p:cNvPr id="19" name="Rectangle 5">
            <a:extLst>
              <a:ext uri="{FF2B5EF4-FFF2-40B4-BE49-F238E27FC236}">
                <a16:creationId xmlns:a16="http://schemas.microsoft.com/office/drawing/2014/main" id="{FD5B5CF6-2857-40BE-8878-3D035C8BEB9F}"/>
              </a:ext>
            </a:extLst>
          </p:cNvPr>
          <p:cNvSpPr>
            <a:spLocks noChangeArrowheads="1"/>
          </p:cNvSpPr>
          <p:nvPr/>
        </p:nvSpPr>
        <p:spPr bwMode="auto">
          <a:xfrm>
            <a:off x="387350" y="1358597"/>
            <a:ext cx="7956550" cy="28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1pPr>
            <a:lvl2pPr marL="742950" indent="-28575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2pPr>
            <a:lvl3pPr marL="1143000" indent="-2286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3pPr>
            <a:lvl4pPr marL="1600200" indent="-2286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4pPr>
            <a:lvl5pPr marL="2057400" indent="-228600">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tabLst>
                <a:tab pos="628650" algn="l"/>
                <a:tab pos="685800" algn="l"/>
                <a:tab pos="914400" algn="l"/>
              </a:tabLst>
              <a:defRPr>
                <a:solidFill>
                  <a:schemeClr val="tx1"/>
                </a:solidFill>
                <a:latin typeface="Verdana" panose="020B0604030504040204" pitchFamily="34" charset="0"/>
                <a:cs typeface="Arial" panose="020B0604020202020204" pitchFamily="34" charset="0"/>
              </a:defRPr>
            </a:lvl9pPr>
          </a:lstStyle>
          <a:p>
            <a:pPr marL="171450" indent="-171450">
              <a:lnSpc>
                <a:spcPct val="107000"/>
              </a:lnSpc>
              <a:spcAft>
                <a:spcPts val="800"/>
              </a:spcAft>
              <a:buSzPts val="800"/>
              <a:buFont typeface="Wingdings" panose="05000000000000000000" pitchFamily="2" charset="2"/>
              <a:buChar char="Ø"/>
            </a:pPr>
            <a:r>
              <a:rPr lang="en-US" altLang="en-US" sz="1200" dirty="0">
                <a:latin typeface="+mn-lt"/>
                <a:cs typeface="+mn-cs"/>
              </a:rPr>
              <a:t>EXISTS operator tests for existence of rows in the result set of the subquery</a:t>
            </a:r>
          </a:p>
          <a:p>
            <a:pPr marL="171450" indent="-171450">
              <a:lnSpc>
                <a:spcPct val="107000"/>
              </a:lnSpc>
              <a:spcAft>
                <a:spcPts val="800"/>
              </a:spcAft>
              <a:buSzPts val="800"/>
              <a:buFont typeface="Wingdings" panose="05000000000000000000" pitchFamily="2" charset="2"/>
              <a:buChar char="Ø"/>
            </a:pPr>
            <a:r>
              <a:rPr lang="en-US" altLang="en-US" sz="1200" dirty="0">
                <a:latin typeface="+mn-lt"/>
                <a:cs typeface="+mn-cs"/>
              </a:rPr>
              <a:t>If a subquery row value is found:</a:t>
            </a:r>
          </a:p>
          <a:p>
            <a:pPr marL="228600" indent="-228600">
              <a:lnSpc>
                <a:spcPct val="107000"/>
              </a:lnSpc>
              <a:spcAft>
                <a:spcPts val="800"/>
              </a:spcAft>
              <a:buSzPts val="800"/>
              <a:buFont typeface="+mj-lt"/>
              <a:buAutoNum type="alphaLcParenR"/>
            </a:pPr>
            <a:r>
              <a:rPr lang="en-US" altLang="en-US" sz="1200" dirty="0">
                <a:latin typeface="+mn-lt"/>
                <a:cs typeface="+mn-cs"/>
              </a:rPr>
              <a:t>The search does not continue in the inner query</a:t>
            </a:r>
          </a:p>
          <a:p>
            <a:pPr marL="228600" indent="-228600">
              <a:lnSpc>
                <a:spcPct val="107000"/>
              </a:lnSpc>
              <a:spcAft>
                <a:spcPts val="800"/>
              </a:spcAft>
              <a:buSzPts val="800"/>
              <a:buFont typeface="+mj-lt"/>
              <a:buAutoNum type="alphaLcParenR"/>
            </a:pPr>
            <a:r>
              <a:rPr lang="en-US" altLang="en-US" sz="1200" dirty="0">
                <a:latin typeface="+mn-lt"/>
                <a:cs typeface="+mn-cs"/>
              </a:rPr>
              <a:t>The condition is flagged TRUE</a:t>
            </a:r>
          </a:p>
          <a:p>
            <a:pPr marL="171450" indent="-171450">
              <a:lnSpc>
                <a:spcPct val="107000"/>
              </a:lnSpc>
              <a:spcAft>
                <a:spcPts val="800"/>
              </a:spcAft>
              <a:buSzPts val="800"/>
              <a:buFont typeface="Wingdings" panose="05000000000000000000" pitchFamily="2" charset="2"/>
              <a:buChar char="Ø"/>
            </a:pPr>
            <a:r>
              <a:rPr lang="en-US" altLang="en-US" sz="1200" dirty="0"/>
              <a:t>If a subquery row value is not found:</a:t>
            </a:r>
          </a:p>
          <a:p>
            <a:pPr marL="228600" indent="-228600">
              <a:lnSpc>
                <a:spcPct val="107000"/>
              </a:lnSpc>
              <a:spcAft>
                <a:spcPts val="800"/>
              </a:spcAft>
              <a:buSzPts val="800"/>
              <a:buFont typeface="+mj-lt"/>
              <a:buAutoNum type="alphaLcParenR"/>
            </a:pPr>
            <a:r>
              <a:rPr lang="en-US" altLang="en-US" sz="1200" dirty="0"/>
              <a:t>The condition is flagged FALSE</a:t>
            </a:r>
          </a:p>
          <a:p>
            <a:pPr marL="228600" indent="-228600">
              <a:lnSpc>
                <a:spcPct val="107000"/>
              </a:lnSpc>
              <a:spcAft>
                <a:spcPts val="800"/>
              </a:spcAft>
              <a:buSzPts val="800"/>
              <a:buFont typeface="+mj-lt"/>
              <a:buAutoNum type="alphaLcParenR"/>
            </a:pPr>
            <a:r>
              <a:rPr lang="en-US" altLang="en-US" sz="1200" dirty="0"/>
              <a:t>The search continues in the inner query</a:t>
            </a:r>
          </a:p>
          <a:p>
            <a:pPr marL="0" indent="0">
              <a:lnSpc>
                <a:spcPct val="107000"/>
              </a:lnSpc>
              <a:spcAft>
                <a:spcPts val="800"/>
              </a:spcAft>
              <a:buSzPts val="800"/>
            </a:pPr>
            <a:r>
              <a:rPr lang="en-US" altLang="en-US" sz="1200" dirty="0"/>
              <a:t>select * from employees e where exists (select * from departments d where </a:t>
            </a:r>
            <a:r>
              <a:rPr lang="en-US" altLang="en-US" sz="1200" dirty="0" err="1"/>
              <a:t>d.department_id</a:t>
            </a:r>
            <a:r>
              <a:rPr lang="en-US" altLang="en-US" sz="1200" dirty="0"/>
              <a:t> = </a:t>
            </a:r>
            <a:r>
              <a:rPr lang="en-US" altLang="en-US" sz="1200" dirty="0" err="1"/>
              <a:t>e.department_id</a:t>
            </a:r>
            <a:r>
              <a:rPr lang="en-US" altLang="en-US" sz="1200" dirty="0"/>
              <a:t> and </a:t>
            </a:r>
            <a:r>
              <a:rPr lang="en-US" altLang="en-US" sz="1200" dirty="0" err="1"/>
              <a:t>d.location_id</a:t>
            </a:r>
            <a:r>
              <a:rPr lang="en-US" altLang="en-US" sz="1200" dirty="0"/>
              <a:t>=1400); </a:t>
            </a:r>
          </a:p>
          <a:p>
            <a:pPr marL="171450" indent="-171450">
              <a:lnSpc>
                <a:spcPct val="107000"/>
              </a:lnSpc>
              <a:spcAft>
                <a:spcPts val="800"/>
              </a:spcAft>
              <a:buSzPts val="800"/>
              <a:buFont typeface="Wingdings" panose="05000000000000000000" pitchFamily="2" charset="2"/>
              <a:buChar char="Ø"/>
            </a:pPr>
            <a:endParaRPr lang="en-US" altLang="en-US" sz="1200" dirty="0"/>
          </a:p>
        </p:txBody>
      </p:sp>
      <p:sp>
        <p:nvSpPr>
          <p:cNvPr id="20" name="Text Placeholder 5">
            <a:extLst>
              <a:ext uri="{FF2B5EF4-FFF2-40B4-BE49-F238E27FC236}">
                <a16:creationId xmlns:a16="http://schemas.microsoft.com/office/drawing/2014/main" id="{93A7BF65-44E8-42D7-A914-8F89D3A94793}"/>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61956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Subqueries</a:t>
              </a:r>
              <a:endParaRPr lang="en-US" sz="1000" b="1">
                <a:solidFill>
                  <a:schemeClr val="accent1"/>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1BBD800B-8E7E-459D-93B0-B623445A8084}"/>
              </a:ext>
            </a:extLst>
          </p:cNvPr>
          <p:cNvSpPr>
            <a:spLocks noGrp="1"/>
          </p:cNvSpPr>
          <p:nvPr>
            <p:ph type="title"/>
          </p:nvPr>
        </p:nvSpPr>
        <p:spPr>
          <a:xfrm>
            <a:off x="228600" y="219456"/>
            <a:ext cx="8772525" cy="730250"/>
          </a:xfrm>
        </p:spPr>
        <p:txBody>
          <a:bodyPr vert="horz" lIns="0" tIns="0" rIns="0" bIns="0" rtlCol="0" anchor="t" anchorCtr="0">
            <a:noAutofit/>
          </a:bodyPr>
          <a:lstStyle/>
          <a:p>
            <a:r>
              <a:rPr lang="en-US"/>
              <a:t>Practice Exercise</a:t>
            </a:r>
          </a:p>
        </p:txBody>
      </p:sp>
      <p:sp>
        <p:nvSpPr>
          <p:cNvPr id="16" name="Content Placeholder 3">
            <a:extLst>
              <a:ext uri="{FF2B5EF4-FFF2-40B4-BE49-F238E27FC236}">
                <a16:creationId xmlns:a16="http://schemas.microsoft.com/office/drawing/2014/main" id="{D15F4F82-247D-41BC-B1C8-CD2192264727}"/>
              </a:ext>
            </a:extLst>
          </p:cNvPr>
          <p:cNvSpPr txBox="1">
            <a:spLocks/>
          </p:cNvSpPr>
          <p:nvPr/>
        </p:nvSpPr>
        <p:spPr>
          <a:xfrm>
            <a:off x="219075" y="952501"/>
            <a:ext cx="8658224" cy="4800600"/>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400050" indent="-400050">
              <a:buFont typeface="+mj-lt"/>
              <a:buAutoNum type="romanUcPeriod"/>
              <a:tabLst>
                <a:tab pos="571500" algn="l"/>
              </a:tabLst>
            </a:pPr>
            <a:r>
              <a:rPr lang="en-US" altLang="en-US" dirty="0">
                <a:latin typeface="Verdana" panose="020B0604030504040204" pitchFamily="34" charset="0"/>
                <a:cs typeface="Arial" panose="020B0604020202020204" pitchFamily="34" charset="0"/>
              </a:rPr>
              <a:t>Write a query to display last name, hire date of any employee in the same department as </a:t>
            </a:r>
            <a:r>
              <a:rPr lang="en-US" altLang="en-US" dirty="0" err="1">
                <a:latin typeface="Verdana" panose="020B0604030504040204" pitchFamily="34" charset="0"/>
                <a:cs typeface="Arial" panose="020B0604020202020204" pitchFamily="34" charset="0"/>
              </a:rPr>
              <a:t>Zlotkey</a:t>
            </a:r>
            <a:r>
              <a:rPr lang="en-US" altLang="en-US" dirty="0">
                <a:latin typeface="Verdana" panose="020B0604030504040204" pitchFamily="34" charset="0"/>
                <a:cs typeface="Arial" panose="020B0604020202020204" pitchFamily="34" charset="0"/>
              </a:rPr>
              <a:t>. Exclude </a:t>
            </a:r>
            <a:r>
              <a:rPr lang="en-US" altLang="en-US" dirty="0" err="1">
                <a:latin typeface="Verdana" panose="020B0604030504040204" pitchFamily="34" charset="0"/>
                <a:cs typeface="Arial" panose="020B0604020202020204" pitchFamily="34" charset="0"/>
              </a:rPr>
              <a:t>Zlotkey</a:t>
            </a:r>
            <a:endParaRPr lang="en-US" altLang="en-US" dirty="0">
              <a:latin typeface="Verdana" panose="020B0604030504040204" pitchFamily="34" charset="0"/>
              <a:cs typeface="Arial" panose="020B0604020202020204" pitchFamily="34" charset="0"/>
            </a:endParaRPr>
          </a:p>
          <a:p>
            <a:pPr marL="400050" indent="-400050">
              <a:buFont typeface="+mj-lt"/>
              <a:buAutoNum type="romanUcPeriod"/>
              <a:tabLst>
                <a:tab pos="571500" algn="l"/>
              </a:tabLst>
            </a:pPr>
            <a:r>
              <a:rPr lang="en-US" altLang="en-US" dirty="0">
                <a:latin typeface="Verdana" panose="020B0604030504040204" pitchFamily="34" charset="0"/>
                <a:cs typeface="Arial" panose="020B0604020202020204" pitchFamily="34" charset="0"/>
              </a:rPr>
              <a:t>Display Employee Numbers and last names of all employees who earn more than the average salary</a:t>
            </a:r>
          </a:p>
          <a:p>
            <a:pPr marL="400050" indent="-400050">
              <a:buFont typeface="+mj-lt"/>
              <a:buAutoNum type="romanUcPeriod"/>
              <a:tabLst>
                <a:tab pos="571500" algn="l"/>
              </a:tabLst>
            </a:pPr>
            <a:r>
              <a:rPr lang="en-US" altLang="en-US" dirty="0">
                <a:latin typeface="Verdana" panose="020B0604030504040204" pitchFamily="34" charset="0"/>
                <a:cs typeface="Arial" panose="020B0604020202020204" pitchFamily="34" charset="0"/>
              </a:rPr>
              <a:t>Query to display employee numbers and last names of all employees who work in a department with any employee whose last name contains a u</a:t>
            </a:r>
          </a:p>
          <a:p>
            <a:pPr marL="400050" indent="-400050">
              <a:buFont typeface="+mj-lt"/>
              <a:buAutoNum type="romanUcPeriod"/>
              <a:tabLst>
                <a:tab pos="571500" algn="l"/>
              </a:tabLst>
            </a:pPr>
            <a:r>
              <a:rPr lang="en-US" altLang="en-US" dirty="0">
                <a:latin typeface="Verdana" panose="020B0604030504040204" pitchFamily="34" charset="0"/>
                <a:cs typeface="Arial" panose="020B0604020202020204" pitchFamily="34" charset="0"/>
              </a:rPr>
              <a:t>Display last name, department number, and job id of all employees whose department location Id is 1700</a:t>
            </a:r>
          </a:p>
          <a:p>
            <a:pPr marL="400050" indent="-400050">
              <a:buFont typeface="+mj-lt"/>
              <a:buAutoNum type="romanUcPeriod"/>
              <a:tabLst>
                <a:tab pos="571500" algn="l"/>
              </a:tabLst>
            </a:pPr>
            <a:r>
              <a:rPr lang="en-US" altLang="en-US" dirty="0">
                <a:latin typeface="Verdana" panose="020B0604030504040204" pitchFamily="34" charset="0"/>
                <a:cs typeface="Arial" panose="020B0604020202020204" pitchFamily="34" charset="0"/>
              </a:rPr>
              <a:t>Display last name and salary of every employee who reports to King</a:t>
            </a:r>
          </a:p>
          <a:p>
            <a:pPr marL="400050" indent="-400050">
              <a:buFont typeface="+mj-lt"/>
              <a:buAutoNum type="romanUcPeriod"/>
              <a:tabLst>
                <a:tab pos="571500" algn="l"/>
              </a:tabLst>
            </a:pPr>
            <a:r>
              <a:rPr lang="en-US" altLang="en-US" dirty="0">
                <a:latin typeface="Verdana" panose="020B0604030504040204" pitchFamily="34" charset="0"/>
                <a:cs typeface="Arial" panose="020B0604020202020204" pitchFamily="34" charset="0"/>
              </a:rPr>
              <a:t>Display employee numbers, last names and salaries of all employees who earn more than the average salary and who work with any employee with a u in their name</a:t>
            </a:r>
          </a:p>
          <a:p>
            <a:pPr marL="400050" indent="-400050">
              <a:buFont typeface="+mj-lt"/>
              <a:buAutoNum type="romanUcPeriod"/>
              <a:tabLst>
                <a:tab pos="571500" algn="l"/>
              </a:tabLst>
            </a:pPr>
            <a:r>
              <a:rPr lang="en-US" altLang="en-US" dirty="0">
                <a:latin typeface="Verdana" panose="020B0604030504040204" pitchFamily="34" charset="0"/>
                <a:cs typeface="Arial" panose="020B0604020202020204" pitchFamily="34" charset="0"/>
              </a:rPr>
              <a:t>Write a query to display last name, department number and salary of any employee whose department number and salary both match the department number and salary of any employee who earns a commission</a:t>
            </a:r>
          </a:p>
          <a:p>
            <a:pPr marL="400050" indent="-400050">
              <a:buFont typeface="+mj-lt"/>
              <a:buAutoNum type="romanUcPeriod"/>
              <a:tabLst>
                <a:tab pos="571500" algn="l"/>
              </a:tabLst>
            </a:pPr>
            <a:r>
              <a:rPr lang="en-US" altLang="en-US" dirty="0">
                <a:latin typeface="Verdana" panose="020B0604030504040204" pitchFamily="34" charset="0"/>
                <a:cs typeface="Arial" panose="020B0604020202020204" pitchFamily="34" charset="0"/>
              </a:rPr>
              <a:t>Display last name, department name and salary of any employee whose salary and commission match the salary and commission of any employee located in Location Id 1700</a:t>
            </a:r>
          </a:p>
          <a:p>
            <a:pPr marL="400050" indent="-400050">
              <a:buFont typeface="+mj-lt"/>
              <a:buAutoNum type="romanUcPeriod"/>
              <a:tabLst>
                <a:tab pos="571500" algn="l"/>
              </a:tabLst>
            </a:pPr>
            <a:r>
              <a:rPr lang="en-US" altLang="en-US" dirty="0">
                <a:latin typeface="Verdana" panose="020B0604030504040204" pitchFamily="34" charset="0"/>
                <a:cs typeface="Arial" panose="020B0604020202020204" pitchFamily="34" charset="0"/>
              </a:rPr>
              <a:t>Query to display last name, hire date and salary for all employees who have same salary and commission as Kochhar</a:t>
            </a:r>
          </a:p>
        </p:txBody>
      </p:sp>
      <p:sp>
        <p:nvSpPr>
          <p:cNvPr id="17" name="Text Placeholder 5">
            <a:extLst>
              <a:ext uri="{FF2B5EF4-FFF2-40B4-BE49-F238E27FC236}">
                <a16:creationId xmlns:a16="http://schemas.microsoft.com/office/drawing/2014/main" id="{C8C78940-3712-41F5-8076-9E859ADD1CDB}"/>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762687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Subqueries</a:t>
              </a:r>
              <a:endParaRPr lang="en-US" sz="1000" b="1">
                <a:solidFill>
                  <a:schemeClr val="accent1"/>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0B1EE7CE-1C9A-4F4F-BB1C-5A7D8BCE95AC}"/>
              </a:ext>
            </a:extLst>
          </p:cNvPr>
          <p:cNvSpPr>
            <a:spLocks noGrp="1"/>
          </p:cNvSpPr>
          <p:nvPr>
            <p:ph type="title"/>
          </p:nvPr>
        </p:nvSpPr>
        <p:spPr>
          <a:xfrm>
            <a:off x="228600" y="222251"/>
            <a:ext cx="8772525" cy="568324"/>
          </a:xfrm>
        </p:spPr>
        <p:txBody>
          <a:bodyPr vert="horz" lIns="0" tIns="0" rIns="0" bIns="0" rtlCol="0" anchor="t" anchorCtr="0">
            <a:noAutofit/>
          </a:bodyPr>
          <a:lstStyle/>
          <a:p>
            <a:r>
              <a:rPr lang="en-US"/>
              <a:t>Practice Exercise </a:t>
            </a:r>
            <a:r>
              <a:rPr lang="en-US" err="1"/>
              <a:t>contd</a:t>
            </a:r>
            <a:r>
              <a:rPr lang="en-US"/>
              <a:t> …</a:t>
            </a:r>
          </a:p>
        </p:txBody>
      </p:sp>
      <p:sp>
        <p:nvSpPr>
          <p:cNvPr id="16" name="Content Placeholder 3">
            <a:extLst>
              <a:ext uri="{FF2B5EF4-FFF2-40B4-BE49-F238E27FC236}">
                <a16:creationId xmlns:a16="http://schemas.microsoft.com/office/drawing/2014/main" id="{D0F7EA34-4411-4484-A3B1-C1413AF9623E}"/>
              </a:ext>
            </a:extLst>
          </p:cNvPr>
          <p:cNvSpPr txBox="1">
            <a:spLocks/>
          </p:cNvSpPr>
          <p:nvPr/>
        </p:nvSpPr>
        <p:spPr>
          <a:xfrm>
            <a:off x="190498" y="1028700"/>
            <a:ext cx="8686801" cy="5067300"/>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400050" indent="-400050">
              <a:buFont typeface="+mj-lt"/>
              <a:buAutoNum type="romanUcPeriod" startAt="10"/>
              <a:tabLst>
                <a:tab pos="571500" algn="l"/>
              </a:tabLst>
            </a:pPr>
            <a:r>
              <a:rPr lang="en-US" altLang="en-US">
                <a:latin typeface="+mj-lt"/>
                <a:cs typeface="Arial" panose="020B0604020202020204" pitchFamily="34" charset="0"/>
              </a:rPr>
              <a:t>Query to display employees who earn a salary that is higher than the salary of all of the Sales Manager (JOB_ID = ‘SA_MAN’). Sort the results on salary from highest to lowest</a:t>
            </a:r>
          </a:p>
          <a:p>
            <a:pPr marL="400050" indent="-400050">
              <a:buFont typeface="+mj-lt"/>
              <a:buAutoNum type="romanUcPeriod" startAt="10"/>
              <a:tabLst>
                <a:tab pos="571500" algn="l"/>
              </a:tabLst>
            </a:pPr>
            <a:r>
              <a:rPr lang="en-US" altLang="en-US">
                <a:latin typeface="+mj-lt"/>
                <a:cs typeface="Arial" panose="020B0604020202020204" pitchFamily="34" charset="0"/>
              </a:rPr>
              <a:t>Display Employee Id, last name and department Id of those employees who live in cities whose name begins with T</a:t>
            </a:r>
          </a:p>
          <a:p>
            <a:pPr marL="400050" indent="-400050">
              <a:buFont typeface="+mj-lt"/>
              <a:buAutoNum type="romanUcPeriod" startAt="10"/>
              <a:tabLst>
                <a:tab pos="571500" algn="l"/>
              </a:tabLst>
            </a:pPr>
            <a:r>
              <a:rPr lang="en-US" altLang="en-US">
                <a:latin typeface="+mj-lt"/>
                <a:cs typeface="Arial" panose="020B0604020202020204" pitchFamily="34" charset="0"/>
              </a:rPr>
              <a:t>Query to find all employees who earn more than the average salary in their departments. Display last name, salary, department Id and the average salary for the department. Sort by average salary</a:t>
            </a:r>
          </a:p>
          <a:p>
            <a:pPr marL="400050" indent="-400050">
              <a:buFont typeface="+mj-lt"/>
              <a:buAutoNum type="romanUcPeriod" startAt="10"/>
              <a:tabLst>
                <a:tab pos="571500" algn="l"/>
              </a:tabLst>
            </a:pPr>
            <a:r>
              <a:rPr lang="en-US" altLang="en-US">
                <a:latin typeface="+mj-lt"/>
                <a:cs typeface="Arial" panose="020B0604020202020204" pitchFamily="34" charset="0"/>
              </a:rPr>
              <a:t>Find all employees who are not supervisors. Use NOT EXISTS operator. Can this be done by NOT IN operator? How or why not?</a:t>
            </a:r>
          </a:p>
          <a:p>
            <a:pPr marL="400050" indent="-400050">
              <a:buFont typeface="+mj-lt"/>
              <a:buAutoNum type="romanUcPeriod" startAt="10"/>
              <a:tabLst>
                <a:tab pos="571500" algn="l"/>
              </a:tabLst>
            </a:pPr>
            <a:r>
              <a:rPr lang="en-US">
                <a:latin typeface="+mj-lt"/>
              </a:rPr>
              <a:t>Write a query to display last names of the employees who earn less than the average salary in their departments</a:t>
            </a:r>
          </a:p>
          <a:p>
            <a:pPr marL="400050" indent="-400050">
              <a:buFont typeface="+mj-lt"/>
              <a:buAutoNum type="romanUcPeriod" startAt="10"/>
              <a:tabLst>
                <a:tab pos="571500" algn="l"/>
              </a:tabLst>
            </a:pPr>
            <a:r>
              <a:rPr lang="en-US">
                <a:latin typeface="+mj-lt"/>
              </a:rPr>
              <a:t>Display last names of employees who have one or more co-workers in their department with later hire dates but higher salaries</a:t>
            </a:r>
          </a:p>
          <a:p>
            <a:pPr marL="400050" indent="-400050">
              <a:buFont typeface="+mj-lt"/>
              <a:buAutoNum type="romanUcPeriod" startAt="10"/>
              <a:tabLst>
                <a:tab pos="571500" algn="l"/>
              </a:tabLst>
            </a:pPr>
            <a:r>
              <a:rPr lang="en-US">
                <a:latin typeface="+mj-lt"/>
              </a:rPr>
              <a:t>Write a query to display the department names of those departments whose total salary cost is above one eight (1/8) of the total salary cost of the whole company. Use WITH clause</a:t>
            </a:r>
            <a:endParaRPr lang="en-US" altLang="en-US">
              <a:latin typeface="+mj-lt"/>
              <a:cs typeface="Arial" panose="020B0604020202020204" pitchFamily="34" charset="0"/>
            </a:endParaRPr>
          </a:p>
          <a:p>
            <a:pPr marL="400050" indent="-400050">
              <a:buFont typeface="+mj-lt"/>
              <a:buAutoNum type="romanUcPeriod"/>
            </a:pPr>
            <a:endParaRPr lang="en-US" altLang="en-US">
              <a:latin typeface="+mj-lt"/>
              <a:cs typeface="Arial" panose="020B0604020202020204" pitchFamily="34" charset="0"/>
            </a:endParaRPr>
          </a:p>
        </p:txBody>
      </p:sp>
      <p:sp>
        <p:nvSpPr>
          <p:cNvPr id="17" name="Text Placeholder 5">
            <a:extLst>
              <a:ext uri="{FF2B5EF4-FFF2-40B4-BE49-F238E27FC236}">
                <a16:creationId xmlns:a16="http://schemas.microsoft.com/office/drawing/2014/main" id="{4D80A468-E3D6-4E5A-AADE-B1E49C883DE1}"/>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836856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86551" y="2625616"/>
            <a:ext cx="3350949" cy="1532757"/>
          </a:xfrm>
        </p:spPr>
        <p:txBody>
          <a:bodyPr anchor="ctr"/>
          <a:lstStyle/>
          <a:p>
            <a:r>
              <a:rPr lang="en-US" altLang="en-US" sz="2000">
                <a:solidFill>
                  <a:schemeClr val="accent1"/>
                </a:solidFill>
              </a:rPr>
              <a:t>Set Operators</a:t>
            </a:r>
            <a:endParaRPr lang="en-US" sz="2000">
              <a:solidFill>
                <a:schemeClr val="accent1"/>
              </a:solidFill>
            </a:endParaRPr>
          </a:p>
          <a:p>
            <a:endParaRPr lang="en-US" sz="2000">
              <a:solidFill>
                <a:schemeClr val="accent1"/>
              </a:solidFill>
            </a:endParaRPr>
          </a:p>
        </p:txBody>
      </p:sp>
      <p:grpSp>
        <p:nvGrpSpPr>
          <p:cNvPr id="8" name="Group 7">
            <a:extLst>
              <a:ext uri="{FF2B5EF4-FFF2-40B4-BE49-F238E27FC236}">
                <a16:creationId xmlns:a16="http://schemas.microsoft.com/office/drawing/2014/main" id="{95F75F10-EAD9-4E8D-92D5-46A0833D497B}"/>
              </a:ext>
            </a:extLst>
          </p:cNvPr>
          <p:cNvGrpSpPr/>
          <p:nvPr/>
        </p:nvGrpSpPr>
        <p:grpSpPr>
          <a:xfrm>
            <a:off x="10306975" y="1748820"/>
            <a:ext cx="1669746" cy="3199651"/>
            <a:chOff x="10209320" y="2301960"/>
            <a:chExt cx="1829544" cy="2288099"/>
          </a:xfrm>
        </p:grpSpPr>
        <p:sp>
          <p:nvSpPr>
            <p:cNvPr id="9" name="Text Placeholder 5">
              <a:extLst>
                <a:ext uri="{FF2B5EF4-FFF2-40B4-BE49-F238E27FC236}">
                  <a16:creationId xmlns:a16="http://schemas.microsoft.com/office/drawing/2014/main" id="{EA657574-584A-4A7B-AC7A-C22FED317AD1}"/>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10" name="Text Placeholder 5">
              <a:extLst>
                <a:ext uri="{FF2B5EF4-FFF2-40B4-BE49-F238E27FC236}">
                  <a16:creationId xmlns:a16="http://schemas.microsoft.com/office/drawing/2014/main" id="{6EF1F14C-D165-4821-BAFD-16F771763F47}"/>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11" name="Text Placeholder 5">
              <a:extLst>
                <a:ext uri="{FF2B5EF4-FFF2-40B4-BE49-F238E27FC236}">
                  <a16:creationId xmlns:a16="http://schemas.microsoft.com/office/drawing/2014/main" id="{A0FCA968-404F-4C98-97EF-1BCB53ECDD53}"/>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12" name="Text Placeholder 5">
              <a:extLst>
                <a:ext uri="{FF2B5EF4-FFF2-40B4-BE49-F238E27FC236}">
                  <a16:creationId xmlns:a16="http://schemas.microsoft.com/office/drawing/2014/main" id="{87D13586-B67F-4AFB-A7A3-257CDD52C4C7}"/>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13" name="Text Placeholder 5">
              <a:extLst>
                <a:ext uri="{FF2B5EF4-FFF2-40B4-BE49-F238E27FC236}">
                  <a16:creationId xmlns:a16="http://schemas.microsoft.com/office/drawing/2014/main" id="{AF893605-EC8E-4B01-9A6B-90E3645C86E5}"/>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14" name="Text Placeholder 5">
              <a:extLst>
                <a:ext uri="{FF2B5EF4-FFF2-40B4-BE49-F238E27FC236}">
                  <a16:creationId xmlns:a16="http://schemas.microsoft.com/office/drawing/2014/main" id="{A904E6A3-5287-4590-B7C2-5E81C773DAAF}"/>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15" name="Text Placeholder 5">
              <a:extLst>
                <a:ext uri="{FF2B5EF4-FFF2-40B4-BE49-F238E27FC236}">
                  <a16:creationId xmlns:a16="http://schemas.microsoft.com/office/drawing/2014/main" id="{DA783329-0E5C-48DE-996A-3D7EE681E3BF}"/>
                </a:ext>
              </a:extLst>
            </p:cNvPr>
            <p:cNvSpPr txBox="1">
              <a:spLocks/>
            </p:cNvSpPr>
            <p:nvPr/>
          </p:nvSpPr>
          <p:spPr>
            <a:xfrm>
              <a:off x="10209320" y="416731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Set Operators</a:t>
              </a:r>
              <a:endParaRPr lang="en-US" sz="1000" b="1">
                <a:solidFill>
                  <a:schemeClr val="accent1"/>
                </a:solidFill>
              </a:endParaRPr>
            </a:p>
          </p:txBody>
        </p:sp>
        <p:sp>
          <p:nvSpPr>
            <p:cNvPr id="16" name="Text Placeholder 5">
              <a:extLst>
                <a:ext uri="{FF2B5EF4-FFF2-40B4-BE49-F238E27FC236}">
                  <a16:creationId xmlns:a16="http://schemas.microsoft.com/office/drawing/2014/main" id="{D61801F9-DEC0-409B-B0E6-25B0E9C26678}"/>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18" name="Text Placeholder 5">
              <a:extLst>
                <a:ext uri="{FF2B5EF4-FFF2-40B4-BE49-F238E27FC236}">
                  <a16:creationId xmlns:a16="http://schemas.microsoft.com/office/drawing/2014/main" id="{0DF59D29-B3E0-438B-9A84-358630DB863E}"/>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9" name="Picture 18">
            <a:extLst>
              <a:ext uri="{FF2B5EF4-FFF2-40B4-BE49-F238E27FC236}">
                <a16:creationId xmlns:a16="http://schemas.microsoft.com/office/drawing/2014/main" id="{036D9D5A-793D-4AB1-B726-71A66C7AE686}"/>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7" name="Picture Placeholder 6" descr="A picture containing animal, white, dark, black&#10;&#10;Description automatically generated">
            <a:extLst>
              <a:ext uri="{FF2B5EF4-FFF2-40B4-BE49-F238E27FC236}">
                <a16:creationId xmlns:a16="http://schemas.microsoft.com/office/drawing/2014/main" id="{F60E7074-3F06-457C-B2D5-47885566FE6C}"/>
              </a:ext>
            </a:extLst>
          </p:cNvPr>
          <p:cNvPicPr>
            <a:picLocks noGrp="1" noChangeAspect="1"/>
          </p:cNvPicPr>
          <p:nvPr>
            <p:ph type="pic" sz="quarter" idx="11"/>
          </p:nvPr>
        </p:nvPicPr>
        <p:blipFill>
          <a:blip r:embed="rId4"/>
          <a:srcRect l="15" r="15"/>
          <a:stretch>
            <a:fillRect/>
          </a:stretch>
        </p:blipFill>
        <p:spPr>
          <a:xfrm>
            <a:off x="4024029" y="727595"/>
            <a:ext cx="5400000" cy="5400000"/>
          </a:xfrm>
        </p:spPr>
      </p:pic>
      <p:sp>
        <p:nvSpPr>
          <p:cNvPr id="20" name="Text Placeholder 5">
            <a:extLst>
              <a:ext uri="{FF2B5EF4-FFF2-40B4-BE49-F238E27FC236}">
                <a16:creationId xmlns:a16="http://schemas.microsoft.com/office/drawing/2014/main" id="{6F850807-42EB-48D4-8132-B5D3356B88AA}"/>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025441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a:t>Comparison Operators</a:t>
            </a:r>
            <a:endParaRPr lang="en-US"/>
          </a:p>
        </p:txBody>
      </p:sp>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Restricting &amp; Sorting</a:t>
              </a:r>
              <a:endParaRPr lang="en-US" sz="1000" b="1">
                <a:solidFill>
                  <a:schemeClr val="accent1"/>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sp>
        <p:nvSpPr>
          <p:cNvPr id="23" name="Rectangle 3">
            <a:extLst>
              <a:ext uri="{FF2B5EF4-FFF2-40B4-BE49-F238E27FC236}">
                <a16:creationId xmlns:a16="http://schemas.microsoft.com/office/drawing/2014/main" id="{AE233C7C-282D-4326-8F41-C3ED8D68EFBF}"/>
              </a:ext>
            </a:extLst>
          </p:cNvPr>
          <p:cNvSpPr txBox="1">
            <a:spLocks noChangeArrowheads="1"/>
          </p:cNvSpPr>
          <p:nvPr/>
        </p:nvSpPr>
        <p:spPr>
          <a:xfrm>
            <a:off x="469901" y="3848101"/>
            <a:ext cx="2959100" cy="168592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1450" indent="-171450">
              <a:buFont typeface="Wingdings" panose="05000000000000000000" pitchFamily="2" charset="2"/>
              <a:buChar char="v"/>
            </a:pPr>
            <a:r>
              <a:rPr lang="en-US" altLang="en-US">
                <a:latin typeface="Courier"/>
              </a:rPr>
              <a:t>=</a:t>
            </a:r>
          </a:p>
          <a:p>
            <a:pPr marL="171450" indent="-171450">
              <a:buFont typeface="Wingdings" panose="05000000000000000000" pitchFamily="2" charset="2"/>
              <a:buChar char="v"/>
            </a:pPr>
            <a:r>
              <a:rPr lang="en-US" altLang="en-US">
                <a:latin typeface="Courier"/>
              </a:rPr>
              <a:t>&gt;</a:t>
            </a:r>
          </a:p>
          <a:p>
            <a:pPr marL="171450" indent="-171450">
              <a:buFont typeface="Wingdings" panose="05000000000000000000" pitchFamily="2" charset="2"/>
              <a:buChar char="v"/>
            </a:pPr>
            <a:r>
              <a:rPr lang="en-US" altLang="en-US">
                <a:latin typeface="Courier"/>
              </a:rPr>
              <a:t>&gt;=</a:t>
            </a:r>
          </a:p>
          <a:p>
            <a:pPr marL="171450" indent="-171450">
              <a:buFont typeface="Wingdings" panose="05000000000000000000" pitchFamily="2" charset="2"/>
              <a:buChar char="v"/>
            </a:pPr>
            <a:r>
              <a:rPr lang="en-US" altLang="en-US">
                <a:latin typeface="Courier"/>
              </a:rPr>
              <a:t>&lt;</a:t>
            </a:r>
          </a:p>
          <a:p>
            <a:pPr marL="171450" indent="-171450">
              <a:buFont typeface="Wingdings" panose="05000000000000000000" pitchFamily="2" charset="2"/>
              <a:buChar char="v"/>
            </a:pPr>
            <a:r>
              <a:rPr lang="en-US" altLang="en-US">
                <a:latin typeface="Courier"/>
              </a:rPr>
              <a:t>&lt;=</a:t>
            </a:r>
          </a:p>
          <a:p>
            <a:pPr marL="171450" indent="-171450">
              <a:buFont typeface="Wingdings" panose="05000000000000000000" pitchFamily="2" charset="2"/>
              <a:buChar char="v"/>
            </a:pPr>
            <a:r>
              <a:rPr lang="en-US" altLang="en-US">
                <a:latin typeface="Courier"/>
              </a:rPr>
              <a:t>&lt;&gt; </a:t>
            </a:r>
          </a:p>
        </p:txBody>
      </p:sp>
      <p:sp>
        <p:nvSpPr>
          <p:cNvPr id="24" name="Rectangular Callout 5">
            <a:extLst>
              <a:ext uri="{FF2B5EF4-FFF2-40B4-BE49-F238E27FC236}">
                <a16:creationId xmlns:a16="http://schemas.microsoft.com/office/drawing/2014/main" id="{CB4ACF1A-7C54-4A6C-9FD5-F6BB471644C0}"/>
              </a:ext>
            </a:extLst>
          </p:cNvPr>
          <p:cNvSpPr/>
          <p:nvPr/>
        </p:nvSpPr>
        <p:spPr bwMode="gray">
          <a:xfrm>
            <a:off x="469901" y="1009651"/>
            <a:ext cx="3871280" cy="1857388"/>
          </a:xfrm>
          <a:prstGeom prst="wedgeRectCallout">
            <a:avLst>
              <a:gd name="adj1" fmla="val 70017"/>
              <a:gd name="adj2" fmla="val 3316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chorCtr="0"/>
          <a:lstStyle/>
          <a:p>
            <a:r>
              <a:rPr lang="en-US" altLang="en-US"/>
              <a:t>Syntax</a:t>
            </a:r>
          </a:p>
          <a:p>
            <a:endParaRPr lang="en-US" altLang="en-US"/>
          </a:p>
          <a:p>
            <a:r>
              <a:rPr lang="en-US" altLang="en-US"/>
              <a:t>-- WHERE </a:t>
            </a:r>
            <a:r>
              <a:rPr lang="en-US" altLang="en-US" i="1"/>
              <a:t>expr  operator  value</a:t>
            </a:r>
            <a:endParaRPr lang="en-US" altLang="en-US"/>
          </a:p>
        </p:txBody>
      </p:sp>
      <p:sp>
        <p:nvSpPr>
          <p:cNvPr id="25" name="Rectangle 3">
            <a:extLst>
              <a:ext uri="{FF2B5EF4-FFF2-40B4-BE49-F238E27FC236}">
                <a16:creationId xmlns:a16="http://schemas.microsoft.com/office/drawing/2014/main" id="{E1A20F62-9A5F-4328-854E-B23D3FD1FAB6}"/>
              </a:ext>
            </a:extLst>
          </p:cNvPr>
          <p:cNvSpPr txBox="1">
            <a:spLocks noChangeArrowheads="1"/>
          </p:cNvSpPr>
          <p:nvPr/>
        </p:nvSpPr>
        <p:spPr>
          <a:xfrm>
            <a:off x="4957359" y="3867152"/>
            <a:ext cx="3948515" cy="168592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71450" indent="-171450">
              <a:buFont typeface="Wingdings" panose="05000000000000000000" pitchFamily="2" charset="2"/>
              <a:buChar char="v"/>
            </a:pPr>
            <a:r>
              <a:rPr lang="en-US" altLang="en-US"/>
              <a:t>BETWEEN … AND …  </a:t>
            </a:r>
            <a:r>
              <a:rPr lang="en-US" altLang="en-US">
                <a:sym typeface="Wingdings" panose="05000000000000000000" pitchFamily="2" charset="2"/>
              </a:rPr>
              <a:t></a:t>
            </a:r>
            <a:r>
              <a:rPr lang="en-US" altLang="en-US"/>
              <a:t> </a:t>
            </a:r>
            <a:r>
              <a:rPr lang="en-US" altLang="en-US">
                <a:sym typeface="Wingdings" panose="05000000000000000000" pitchFamily="2" charset="2"/>
              </a:rPr>
              <a:t>Between two values (inclusive)</a:t>
            </a:r>
          </a:p>
          <a:p>
            <a:pPr marL="171450" indent="-171450">
              <a:buFont typeface="Wingdings" panose="05000000000000000000" pitchFamily="2" charset="2"/>
              <a:buChar char="v"/>
            </a:pPr>
            <a:r>
              <a:rPr lang="en-US" altLang="en-US">
                <a:sym typeface="Wingdings" panose="05000000000000000000" pitchFamily="2" charset="2"/>
              </a:rPr>
              <a:t>IN(</a:t>
            </a:r>
            <a:r>
              <a:rPr lang="en-US" altLang="en-US" i="1">
                <a:sym typeface="Wingdings" panose="05000000000000000000" pitchFamily="2" charset="2"/>
              </a:rPr>
              <a:t>list</a:t>
            </a:r>
            <a:r>
              <a:rPr lang="en-US" altLang="en-US">
                <a:sym typeface="Wingdings" panose="05000000000000000000" pitchFamily="2" charset="2"/>
              </a:rPr>
              <a:t>)  Matches any value in list of values</a:t>
            </a:r>
          </a:p>
          <a:p>
            <a:pPr marL="171450" indent="-171450">
              <a:buFont typeface="Wingdings" panose="05000000000000000000" pitchFamily="2" charset="2"/>
              <a:buChar char="v"/>
            </a:pPr>
            <a:r>
              <a:rPr lang="en-US" altLang="en-US">
                <a:sym typeface="Wingdings" panose="05000000000000000000" pitchFamily="2" charset="2"/>
              </a:rPr>
              <a:t>LIKE   Match a character pattern</a:t>
            </a:r>
          </a:p>
          <a:p>
            <a:pPr marL="171450" indent="-171450">
              <a:buFont typeface="Wingdings" panose="05000000000000000000" pitchFamily="2" charset="2"/>
              <a:buChar char="v"/>
            </a:pPr>
            <a:r>
              <a:rPr lang="en-US" altLang="en-US">
                <a:sym typeface="Wingdings" panose="05000000000000000000" pitchFamily="2" charset="2"/>
              </a:rPr>
              <a:t>IS NULL  Is a null value</a:t>
            </a:r>
          </a:p>
        </p:txBody>
      </p:sp>
      <p:sp>
        <p:nvSpPr>
          <p:cNvPr id="26" name="Rectangle 4">
            <a:extLst>
              <a:ext uri="{FF2B5EF4-FFF2-40B4-BE49-F238E27FC236}">
                <a16:creationId xmlns:a16="http://schemas.microsoft.com/office/drawing/2014/main" id="{16F537D3-6976-4627-B4CB-B44D4EDBCF8E}"/>
              </a:ext>
            </a:extLst>
          </p:cNvPr>
          <p:cNvSpPr>
            <a:spLocks noChangeArrowheads="1"/>
          </p:cNvSpPr>
          <p:nvPr/>
        </p:nvSpPr>
        <p:spPr bwMode="auto">
          <a:xfrm>
            <a:off x="469901" y="3271205"/>
            <a:ext cx="4083364" cy="365760"/>
          </a:xfrm>
          <a:prstGeom prst="rect">
            <a:avLst/>
          </a:prstGeom>
          <a:solidFill>
            <a:schemeClr val="tx2"/>
          </a:solidFill>
          <a:ln w="12700" algn="ctr">
            <a:noFill/>
            <a:miter lim="800000"/>
            <a:headEnd/>
            <a:tailEnd/>
          </a:ln>
        </p:spPr>
        <p:txBody>
          <a:bodyPr wrap="square" lIns="88900" tIns="88900" rIns="88900" bIns="88900" anchor="ctr">
            <a:spAutoFit/>
          </a:bodyPr>
          <a:lstStyle/>
          <a:p>
            <a:pPr defTabSz="1019175"/>
            <a:r>
              <a:rPr lang="en-US" sz="1200">
                <a:solidFill>
                  <a:schemeClr val="bg1"/>
                </a:solidFill>
              </a:rPr>
              <a:t>General Comparison Operators</a:t>
            </a:r>
          </a:p>
        </p:txBody>
      </p:sp>
      <p:sp>
        <p:nvSpPr>
          <p:cNvPr id="27" name="Rectangle 4">
            <a:extLst>
              <a:ext uri="{FF2B5EF4-FFF2-40B4-BE49-F238E27FC236}">
                <a16:creationId xmlns:a16="http://schemas.microsoft.com/office/drawing/2014/main" id="{28461797-966A-496C-8B51-E240ADA1745A}"/>
              </a:ext>
            </a:extLst>
          </p:cNvPr>
          <p:cNvSpPr>
            <a:spLocks noChangeArrowheads="1"/>
          </p:cNvSpPr>
          <p:nvPr/>
        </p:nvSpPr>
        <p:spPr bwMode="auto">
          <a:xfrm>
            <a:off x="4652963" y="3271205"/>
            <a:ext cx="4114800" cy="365760"/>
          </a:xfrm>
          <a:prstGeom prst="rect">
            <a:avLst/>
          </a:prstGeom>
          <a:solidFill>
            <a:schemeClr val="tx2"/>
          </a:solidFill>
          <a:ln w="12700" algn="ctr">
            <a:noFill/>
            <a:miter lim="800000"/>
            <a:headEnd/>
            <a:tailEnd/>
          </a:ln>
        </p:spPr>
        <p:txBody>
          <a:bodyPr lIns="88900" tIns="88900" rIns="88900" bIns="88900" anchor="ctr">
            <a:spAutoFit/>
          </a:bodyPr>
          <a:lstStyle/>
          <a:p>
            <a:pPr defTabSz="1019175"/>
            <a:r>
              <a:rPr lang="en-US" sz="1200">
                <a:solidFill>
                  <a:schemeClr val="bg1"/>
                </a:solidFill>
              </a:rPr>
              <a:t>Other comparison operators</a:t>
            </a:r>
          </a:p>
        </p:txBody>
      </p:sp>
      <p:pic>
        <p:nvPicPr>
          <p:cNvPr id="28" name="Picture 27">
            <a:extLst>
              <a:ext uri="{FF2B5EF4-FFF2-40B4-BE49-F238E27FC236}">
                <a16:creationId xmlns:a16="http://schemas.microsoft.com/office/drawing/2014/main" id="{3B07BE43-9A07-4E6F-B692-E58665BE3EAF}"/>
              </a:ext>
            </a:extLst>
          </p:cNvPr>
          <p:cNvPicPr>
            <a:picLocks noChangeAspect="1"/>
          </p:cNvPicPr>
          <p:nvPr/>
        </p:nvPicPr>
        <p:blipFill>
          <a:blip r:embed="rId3"/>
          <a:stretch>
            <a:fillRect/>
          </a:stretch>
        </p:blipFill>
        <p:spPr>
          <a:xfrm>
            <a:off x="11620870" y="319596"/>
            <a:ext cx="463953" cy="514364"/>
          </a:xfrm>
          <a:prstGeom prst="rect">
            <a:avLst/>
          </a:prstGeom>
        </p:spPr>
      </p:pic>
      <p:sp>
        <p:nvSpPr>
          <p:cNvPr id="20" name="Text Placeholder 5">
            <a:extLst>
              <a:ext uri="{FF2B5EF4-FFF2-40B4-BE49-F238E27FC236}">
                <a16:creationId xmlns:a16="http://schemas.microsoft.com/office/drawing/2014/main" id="{893C515E-EB75-4F6D-BFA6-F6D9D6D451B6}"/>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691012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Set Operators</a:t>
              </a:r>
              <a:endParaRPr lang="en-US" sz="1000" b="1">
                <a:solidFill>
                  <a:schemeClr val="accent1"/>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7" name="Rectangle 4">
            <a:extLst>
              <a:ext uri="{FF2B5EF4-FFF2-40B4-BE49-F238E27FC236}">
                <a16:creationId xmlns:a16="http://schemas.microsoft.com/office/drawing/2014/main" id="{65B8A7F0-6C74-4A31-A61E-3D9138C19616}"/>
              </a:ext>
            </a:extLst>
          </p:cNvPr>
          <p:cNvSpPr>
            <a:spLocks noGrp="1" noChangeArrowheads="1"/>
          </p:cNvSpPr>
          <p:nvPr>
            <p:ph type="title"/>
          </p:nvPr>
        </p:nvSpPr>
        <p:spPr>
          <a:xfrm>
            <a:off x="466725" y="243411"/>
            <a:ext cx="8810625" cy="590549"/>
          </a:xfrm>
        </p:spPr>
        <p:txBody>
          <a:bodyPr vert="horz" lIns="0" tIns="0" rIns="0" bIns="0" rtlCol="0" anchor="t" anchorCtr="0">
            <a:noAutofit/>
          </a:bodyPr>
          <a:lstStyle/>
          <a:p>
            <a:r>
              <a:rPr lang="en-US" altLang="en-US"/>
              <a:t>UNION</a:t>
            </a:r>
          </a:p>
        </p:txBody>
      </p:sp>
      <p:sp>
        <p:nvSpPr>
          <p:cNvPr id="18" name="Text Box 12">
            <a:extLst>
              <a:ext uri="{FF2B5EF4-FFF2-40B4-BE49-F238E27FC236}">
                <a16:creationId xmlns:a16="http://schemas.microsoft.com/office/drawing/2014/main" id="{3C077FC8-10A6-458F-905B-EE16CE38047D}"/>
              </a:ext>
            </a:extLst>
          </p:cNvPr>
          <p:cNvSpPr txBox="1">
            <a:spLocks noChangeArrowheads="1"/>
          </p:cNvSpPr>
          <p:nvPr/>
        </p:nvSpPr>
        <p:spPr bwMode="auto">
          <a:xfrm>
            <a:off x="219075" y="971550"/>
            <a:ext cx="8524875" cy="2608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marL="406400" indent="-406400">
              <a:defRPr>
                <a:solidFill>
                  <a:schemeClr val="tx1"/>
                </a:solidFill>
                <a:latin typeface="Verdana" panose="020B0604030504040204" pitchFamily="34" charset="0"/>
                <a:cs typeface="Arial" panose="020B0604020202020204" pitchFamily="34" charset="0"/>
              </a:defRPr>
            </a:lvl1pPr>
            <a:lvl2pPr marL="1143000" indent="-39370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342900" indent="-342900">
              <a:spcAft>
                <a:spcPts val="1000"/>
              </a:spcAft>
              <a:buSzPct val="100000"/>
              <a:buFont typeface="Wingdings" panose="05000000000000000000" pitchFamily="2" charset="2"/>
              <a:buChar char="Ø"/>
            </a:pPr>
            <a:r>
              <a:rPr lang="en-US" altLang="en-US" sz="1400">
                <a:latin typeface="+mn-lt"/>
                <a:cs typeface="+mn-cs"/>
              </a:rPr>
              <a:t>Combine two companies customer lists where they have names in common so that the final list has no duplicate names </a:t>
            </a:r>
          </a:p>
          <a:p>
            <a:pPr marL="1079500" lvl="1" indent="-342900">
              <a:spcAft>
                <a:spcPts val="1000"/>
              </a:spcAft>
              <a:buSzPct val="100000"/>
              <a:buFont typeface="Wingdings" panose="05000000000000000000" pitchFamily="2" charset="2"/>
              <a:buChar char="Ø"/>
            </a:pPr>
            <a:r>
              <a:rPr lang="en-US" altLang="en-US" sz="1400">
                <a:latin typeface="+mn-lt"/>
                <a:cs typeface="+mn-cs"/>
              </a:rPr>
              <a:t>Column names and their attributes must be the same</a:t>
            </a:r>
          </a:p>
          <a:p>
            <a:pPr marL="342900" indent="-342900" eaLnBrk="1" hangingPunct="1">
              <a:spcBef>
                <a:spcPct val="50000"/>
              </a:spcBef>
              <a:buClr>
                <a:schemeClr val="accent2"/>
              </a:buClr>
              <a:buFont typeface="Wingdings" panose="05000000000000000000" pitchFamily="2" charset="2"/>
              <a:buChar char="Ø"/>
            </a:pPr>
            <a:endParaRPr lang="en-US" altLang="en-US" sz="1400">
              <a:latin typeface="+mn-lt"/>
              <a:cs typeface="+mn-cs"/>
            </a:endParaRPr>
          </a:p>
          <a:p>
            <a:pPr marL="342900" indent="-342900" eaLnBrk="1" hangingPunct="1">
              <a:spcBef>
                <a:spcPct val="50000"/>
              </a:spcBef>
              <a:buClr>
                <a:schemeClr val="accent2"/>
              </a:buClr>
              <a:buFont typeface="Wingdings" panose="05000000000000000000" pitchFamily="2" charset="2"/>
              <a:buChar char="Ø"/>
            </a:pPr>
            <a:endParaRPr lang="en-US" altLang="en-US" sz="1400">
              <a:latin typeface="+mn-lt"/>
              <a:cs typeface="+mn-cs"/>
            </a:endParaRPr>
          </a:p>
          <a:p>
            <a:pPr marL="342900" indent="-342900" eaLnBrk="1" hangingPunct="1">
              <a:spcBef>
                <a:spcPct val="50000"/>
              </a:spcBef>
              <a:buClr>
                <a:schemeClr val="accent2"/>
              </a:buClr>
              <a:buFont typeface="Wingdings" panose="05000000000000000000" pitchFamily="2" charset="2"/>
              <a:buChar char="Ø"/>
            </a:pPr>
            <a:endParaRPr lang="en-US" altLang="en-US" sz="1400">
              <a:latin typeface="+mn-lt"/>
              <a:cs typeface="+mn-cs"/>
            </a:endParaRPr>
          </a:p>
          <a:p>
            <a:pPr marL="342900" indent="-342900" eaLnBrk="1" hangingPunct="1">
              <a:spcBef>
                <a:spcPct val="50000"/>
              </a:spcBef>
              <a:buFont typeface="Wingdings" panose="05000000000000000000" pitchFamily="2" charset="2"/>
              <a:buChar char="Ø"/>
            </a:pPr>
            <a:r>
              <a:rPr lang="en-US" altLang="en-US" sz="1400">
                <a:latin typeface="+mn-lt"/>
                <a:cs typeface="+mn-cs"/>
              </a:rPr>
              <a:t>Can include more than two tables where applicable</a:t>
            </a:r>
          </a:p>
          <a:p>
            <a:pPr marL="749300" lvl="1" indent="0" eaLnBrk="1" hangingPunct="1">
              <a:spcBef>
                <a:spcPct val="50000"/>
              </a:spcBef>
              <a:buClr>
                <a:schemeClr val="accent2"/>
              </a:buClr>
            </a:pPr>
            <a:endParaRPr lang="en-US" altLang="en-US" sz="1400"/>
          </a:p>
        </p:txBody>
      </p:sp>
      <p:sp>
        <p:nvSpPr>
          <p:cNvPr id="19" name="Rectangle 18">
            <a:extLst>
              <a:ext uri="{FF2B5EF4-FFF2-40B4-BE49-F238E27FC236}">
                <a16:creationId xmlns:a16="http://schemas.microsoft.com/office/drawing/2014/main" id="{5A8E6DCA-4D44-439D-93A2-5A8CC349F24E}"/>
              </a:ext>
            </a:extLst>
          </p:cNvPr>
          <p:cNvSpPr>
            <a:spLocks noChangeArrowheads="1"/>
          </p:cNvSpPr>
          <p:nvPr/>
        </p:nvSpPr>
        <p:spPr bwMode="auto">
          <a:xfrm>
            <a:off x="805698" y="3657415"/>
            <a:ext cx="6471402" cy="723900"/>
          </a:xfrm>
          <a:prstGeom prst="rect">
            <a:avLst/>
          </a:prstGeom>
          <a:solidFill>
            <a:schemeClr val="bg1">
              <a:lumMod val="65000"/>
            </a:schemeClr>
          </a:solidFill>
          <a:ln w="12700" algn="ctr">
            <a:noFill/>
            <a:miter lim="800000"/>
            <a:headEnd type="none" w="sm" len="sm"/>
            <a:tailEnd/>
          </a:ln>
        </p:spPr>
        <p:txBody>
          <a:bodyPr wrap="square" lIns="88900" tIns="88900" rIns="88900" bIns="88900" anchor="ctr">
            <a:noAutofit/>
          </a:bodyPr>
          <a:lstStyle/>
          <a:p>
            <a:pPr marL="0" lvl="1"/>
            <a:r>
              <a:rPr lang="en-US" altLang="en-US" sz="1000" b="1"/>
              <a:t>SELECT &lt;COLUMN NAMES&gt; FROM T1 UNION </a:t>
            </a:r>
          </a:p>
          <a:p>
            <a:pPr marL="0" lvl="1"/>
            <a:r>
              <a:rPr lang="en-US" altLang="en-US" sz="1000" b="1"/>
              <a:t>SELECT &lt;COLUMN NAMES&gt; FROM T2 UNION</a:t>
            </a:r>
          </a:p>
          <a:p>
            <a:pPr marL="0" lvl="1"/>
            <a:r>
              <a:rPr lang="en-US" altLang="en-US" sz="1000" b="1"/>
              <a:t>SELECT &lt;COLUMN NAMES&gt; FROM T3;</a:t>
            </a:r>
          </a:p>
        </p:txBody>
      </p:sp>
      <p:sp>
        <p:nvSpPr>
          <p:cNvPr id="20" name="Rectangle 19">
            <a:extLst>
              <a:ext uri="{FF2B5EF4-FFF2-40B4-BE49-F238E27FC236}">
                <a16:creationId xmlns:a16="http://schemas.microsoft.com/office/drawing/2014/main" id="{544CA888-9EFD-4CCD-8474-AA59282A57F9}"/>
              </a:ext>
            </a:extLst>
          </p:cNvPr>
          <p:cNvSpPr>
            <a:spLocks noChangeArrowheads="1"/>
          </p:cNvSpPr>
          <p:nvPr/>
        </p:nvSpPr>
        <p:spPr bwMode="auto">
          <a:xfrm>
            <a:off x="805698" y="1990637"/>
            <a:ext cx="6471402" cy="723900"/>
          </a:xfrm>
          <a:prstGeom prst="rect">
            <a:avLst/>
          </a:prstGeom>
          <a:solidFill>
            <a:schemeClr val="bg1">
              <a:lumMod val="65000"/>
            </a:schemeClr>
          </a:solidFill>
          <a:ln w="12700" algn="ctr">
            <a:noFill/>
            <a:miter lim="800000"/>
            <a:headEnd type="none" w="sm" len="sm"/>
            <a:tailEnd/>
          </a:ln>
        </p:spPr>
        <p:txBody>
          <a:bodyPr wrap="square" lIns="88900" tIns="88900" rIns="88900" bIns="88900" anchor="ctr">
            <a:noAutofit/>
          </a:bodyPr>
          <a:lstStyle/>
          <a:p>
            <a:pPr marL="0" lvl="1"/>
            <a:r>
              <a:rPr lang="en-US" altLang="en-US" sz="1000" b="1"/>
              <a:t>SELECT &lt;COLUMN NAMES&gt; FROM CUSTOMER </a:t>
            </a:r>
          </a:p>
          <a:p>
            <a:pPr marL="0" lvl="1"/>
            <a:r>
              <a:rPr lang="en-US" altLang="en-US" sz="1000" b="1"/>
              <a:t>UNION </a:t>
            </a:r>
          </a:p>
          <a:p>
            <a:pPr marL="0" lvl="1"/>
            <a:r>
              <a:rPr lang="en-US" altLang="en-US" sz="1000" b="1"/>
              <a:t>SELECT &lt;COLUMN NAMES&gt; FROM CUSTOMER_2;</a:t>
            </a:r>
          </a:p>
        </p:txBody>
      </p:sp>
      <p:sp>
        <p:nvSpPr>
          <p:cNvPr id="21" name="Text Placeholder 5">
            <a:extLst>
              <a:ext uri="{FF2B5EF4-FFF2-40B4-BE49-F238E27FC236}">
                <a16:creationId xmlns:a16="http://schemas.microsoft.com/office/drawing/2014/main" id="{70F014CF-59B9-480D-B0D6-EDD88253C08A}"/>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41282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Set Operators</a:t>
              </a:r>
              <a:endParaRPr lang="en-US" sz="1000" b="1">
                <a:solidFill>
                  <a:schemeClr val="accent1"/>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Rectangle 2">
            <a:extLst>
              <a:ext uri="{FF2B5EF4-FFF2-40B4-BE49-F238E27FC236}">
                <a16:creationId xmlns:a16="http://schemas.microsoft.com/office/drawing/2014/main" id="{0E19F6BE-1FB7-4ED7-BCF6-DB9622FEE8DB}"/>
              </a:ext>
            </a:extLst>
          </p:cNvPr>
          <p:cNvSpPr>
            <a:spLocks noGrp="1" noChangeArrowheads="1"/>
          </p:cNvSpPr>
          <p:nvPr>
            <p:ph type="title"/>
          </p:nvPr>
        </p:nvSpPr>
        <p:spPr>
          <a:xfrm>
            <a:off x="295275" y="457485"/>
            <a:ext cx="9144000" cy="676275"/>
          </a:xfrm>
        </p:spPr>
        <p:txBody>
          <a:bodyPr vert="horz" lIns="0" tIns="0" rIns="0" bIns="0" rtlCol="0" anchor="t" anchorCtr="0">
            <a:noAutofit/>
          </a:bodyPr>
          <a:lstStyle/>
          <a:p>
            <a:r>
              <a:rPr lang="en-US" altLang="en-US"/>
              <a:t>UNION Example</a:t>
            </a:r>
          </a:p>
        </p:txBody>
      </p:sp>
      <p:sp>
        <p:nvSpPr>
          <p:cNvPr id="16" name="Rectangle 2">
            <a:extLst>
              <a:ext uri="{FF2B5EF4-FFF2-40B4-BE49-F238E27FC236}">
                <a16:creationId xmlns:a16="http://schemas.microsoft.com/office/drawing/2014/main" id="{969A94A9-F2B4-4046-8E78-8F778507B86F}"/>
              </a:ext>
            </a:extLst>
          </p:cNvPr>
          <p:cNvSpPr>
            <a:spLocks noChangeArrowheads="1"/>
          </p:cNvSpPr>
          <p:nvPr/>
        </p:nvSpPr>
        <p:spPr bwMode="auto">
          <a:xfrm>
            <a:off x="152400" y="1054100"/>
            <a:ext cx="8763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endParaRPr lang="en-US" altLang="en-US" sz="1400"/>
          </a:p>
          <a:p>
            <a:r>
              <a:rPr lang="en-US" altLang="en-US" sz="1400">
                <a:latin typeface="Courier"/>
                <a:cs typeface="+mn-cs"/>
              </a:rPr>
              <a:t>SELECT JOB_ID, DEPARTMENT_ID FROM EMPLOYEES WHERE DEPARTMENT_ID = 10 </a:t>
            </a:r>
          </a:p>
          <a:p>
            <a:r>
              <a:rPr lang="en-US" altLang="en-US" sz="1400">
                <a:latin typeface="Courier"/>
                <a:cs typeface="+mn-cs"/>
              </a:rPr>
              <a:t>UNION </a:t>
            </a:r>
          </a:p>
          <a:p>
            <a:r>
              <a:rPr lang="en-US" altLang="en-US" sz="1400">
                <a:latin typeface="Courier"/>
                <a:cs typeface="+mn-cs"/>
              </a:rPr>
              <a:t>SELECT JOB_ID, </a:t>
            </a:r>
            <a:r>
              <a:rPr lang="en-US" altLang="en-US" sz="1400">
                <a:latin typeface="Courier"/>
              </a:rPr>
              <a:t>DEPARTMENT_ID</a:t>
            </a:r>
            <a:r>
              <a:rPr lang="en-US" altLang="en-US" sz="1400">
                <a:latin typeface="Courier"/>
                <a:cs typeface="+mn-cs"/>
              </a:rPr>
              <a:t> FROM EMPLOYEES WHERE DEPARTMENT_ID = 50 </a:t>
            </a:r>
          </a:p>
          <a:p>
            <a:r>
              <a:rPr lang="en-US" altLang="en-US" sz="1400">
                <a:latin typeface="Courier"/>
                <a:cs typeface="+mn-cs"/>
              </a:rPr>
              <a:t>UNION </a:t>
            </a:r>
          </a:p>
          <a:p>
            <a:r>
              <a:rPr lang="en-US" altLang="en-US" sz="1400">
                <a:latin typeface="Courier"/>
                <a:cs typeface="+mn-cs"/>
              </a:rPr>
              <a:t>SELECT JOB_ID, </a:t>
            </a:r>
            <a:r>
              <a:rPr lang="en-US" altLang="en-US" sz="1400">
                <a:latin typeface="Courier"/>
              </a:rPr>
              <a:t>DEPARTMENT_ID</a:t>
            </a:r>
            <a:r>
              <a:rPr lang="en-US" altLang="en-US" sz="1400">
                <a:latin typeface="Courier"/>
                <a:cs typeface="+mn-cs"/>
              </a:rPr>
              <a:t> FROM EMPLOYEES WHERE DEPARTMENT_ID = 20 ;</a:t>
            </a:r>
          </a:p>
        </p:txBody>
      </p:sp>
      <p:pic>
        <p:nvPicPr>
          <p:cNvPr id="17" name="Picture 3">
            <a:extLst>
              <a:ext uri="{FF2B5EF4-FFF2-40B4-BE49-F238E27FC236}">
                <a16:creationId xmlns:a16="http://schemas.microsoft.com/office/drawing/2014/main" id="{66D7B4DC-5BF3-4FF9-B592-0EFDF8AF3A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4975" y="3521881"/>
            <a:ext cx="4324350" cy="285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5">
            <a:extLst>
              <a:ext uri="{FF2B5EF4-FFF2-40B4-BE49-F238E27FC236}">
                <a16:creationId xmlns:a16="http://schemas.microsoft.com/office/drawing/2014/main" id="{94E0CC26-C4AE-49FA-A522-79E8A0A4410D}"/>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794969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Set Operators</a:t>
              </a:r>
              <a:endParaRPr lang="en-US" sz="1000" b="1">
                <a:solidFill>
                  <a:schemeClr val="accent1"/>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Rectangle 2">
            <a:extLst>
              <a:ext uri="{FF2B5EF4-FFF2-40B4-BE49-F238E27FC236}">
                <a16:creationId xmlns:a16="http://schemas.microsoft.com/office/drawing/2014/main" id="{83FE220F-8208-4DF9-919B-4CB068F03566}"/>
              </a:ext>
            </a:extLst>
          </p:cNvPr>
          <p:cNvSpPr>
            <a:spLocks noGrp="1" noChangeArrowheads="1"/>
          </p:cNvSpPr>
          <p:nvPr>
            <p:ph type="title"/>
          </p:nvPr>
        </p:nvSpPr>
        <p:spPr>
          <a:xfrm>
            <a:off x="575947" y="217490"/>
            <a:ext cx="8391525" cy="692150"/>
          </a:xfrm>
        </p:spPr>
        <p:txBody>
          <a:bodyPr vert="horz" lIns="0" tIns="0" rIns="0" bIns="0" rtlCol="0" anchor="t" anchorCtr="0">
            <a:noAutofit/>
          </a:bodyPr>
          <a:lstStyle/>
          <a:p>
            <a:r>
              <a:rPr lang="en-US" altLang="en-US"/>
              <a:t>UNION ALL</a:t>
            </a:r>
          </a:p>
        </p:txBody>
      </p:sp>
      <p:sp>
        <p:nvSpPr>
          <p:cNvPr id="16" name="Rectangle 2">
            <a:extLst>
              <a:ext uri="{FF2B5EF4-FFF2-40B4-BE49-F238E27FC236}">
                <a16:creationId xmlns:a16="http://schemas.microsoft.com/office/drawing/2014/main" id="{419919F4-D2D3-4323-8A4C-9C58D95D94BD}"/>
              </a:ext>
            </a:extLst>
          </p:cNvPr>
          <p:cNvSpPr>
            <a:spLocks noChangeArrowheads="1"/>
          </p:cNvSpPr>
          <p:nvPr/>
        </p:nvSpPr>
        <p:spPr bwMode="auto">
          <a:xfrm>
            <a:off x="464344" y="2596358"/>
            <a:ext cx="81581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Courier"/>
                <a:cs typeface="+mn-cs"/>
              </a:rPr>
              <a:t>SELECT JOB_ID, DEPARTMENT_ID FROM EMPLOYEES WHERE DEPARTMENT_ID = 10 </a:t>
            </a:r>
          </a:p>
          <a:p>
            <a:r>
              <a:rPr lang="en-US" altLang="en-US" sz="1400">
                <a:latin typeface="Courier"/>
                <a:cs typeface="+mn-cs"/>
              </a:rPr>
              <a:t>UNION ALL</a:t>
            </a:r>
          </a:p>
          <a:p>
            <a:r>
              <a:rPr lang="en-US" altLang="en-US" sz="1400">
                <a:latin typeface="Courier"/>
                <a:cs typeface="+mn-cs"/>
              </a:rPr>
              <a:t>SELECT JOB_ID, </a:t>
            </a:r>
            <a:r>
              <a:rPr lang="en-US" altLang="en-US" sz="1400">
                <a:latin typeface="Courier"/>
              </a:rPr>
              <a:t>DEPARTMENT_ID</a:t>
            </a:r>
            <a:r>
              <a:rPr lang="en-US" altLang="en-US" sz="1400">
                <a:latin typeface="Courier"/>
                <a:cs typeface="+mn-cs"/>
              </a:rPr>
              <a:t> FROM EMPLOYEES WHERE DEPARTMENT_ID = 50 </a:t>
            </a:r>
          </a:p>
        </p:txBody>
      </p:sp>
      <p:pic>
        <p:nvPicPr>
          <p:cNvPr id="17" name="Picture 3">
            <a:extLst>
              <a:ext uri="{FF2B5EF4-FFF2-40B4-BE49-F238E27FC236}">
                <a16:creationId xmlns:a16="http://schemas.microsoft.com/office/drawing/2014/main" id="{446FE9E5-5321-45EA-BBEB-2B83640E89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6963" y="3917950"/>
            <a:ext cx="3433762" cy="2374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ular Callout 6">
            <a:extLst>
              <a:ext uri="{FF2B5EF4-FFF2-40B4-BE49-F238E27FC236}">
                <a16:creationId xmlns:a16="http://schemas.microsoft.com/office/drawing/2014/main" id="{6125BB98-E706-4A4D-8648-E76F27EEDEC8}"/>
              </a:ext>
            </a:extLst>
          </p:cNvPr>
          <p:cNvSpPr/>
          <p:nvPr/>
        </p:nvSpPr>
        <p:spPr bwMode="gray">
          <a:xfrm>
            <a:off x="575947" y="942977"/>
            <a:ext cx="3582031" cy="1288255"/>
          </a:xfrm>
          <a:prstGeom prst="wedgeRectCallout">
            <a:avLst>
              <a:gd name="adj1" fmla="val 70017"/>
              <a:gd name="adj2" fmla="val 331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nchorCtr="0"/>
          <a:lstStyle/>
          <a:p>
            <a:pPr>
              <a:spcBef>
                <a:spcPct val="50000"/>
              </a:spcBef>
            </a:pPr>
            <a:r>
              <a:rPr lang="en-US" altLang="en-US" sz="1400"/>
              <a:t>UNION ALL merges the tables but keeps duplicates in the result table</a:t>
            </a:r>
          </a:p>
        </p:txBody>
      </p:sp>
      <p:sp>
        <p:nvSpPr>
          <p:cNvPr id="19" name="Text Placeholder 5">
            <a:extLst>
              <a:ext uri="{FF2B5EF4-FFF2-40B4-BE49-F238E27FC236}">
                <a16:creationId xmlns:a16="http://schemas.microsoft.com/office/drawing/2014/main" id="{46CBA188-D93D-4ED7-9305-470A5CD4FF35}"/>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813472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Set Operators</a:t>
              </a:r>
              <a:endParaRPr lang="en-US" sz="1000" b="1">
                <a:solidFill>
                  <a:schemeClr val="accent1"/>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Rectangle 2">
            <a:extLst>
              <a:ext uri="{FF2B5EF4-FFF2-40B4-BE49-F238E27FC236}">
                <a16:creationId xmlns:a16="http://schemas.microsoft.com/office/drawing/2014/main" id="{852BD2AD-D769-407D-932A-69D18A18651D}"/>
              </a:ext>
            </a:extLst>
          </p:cNvPr>
          <p:cNvSpPr>
            <a:spLocks noGrp="1" noChangeArrowheads="1"/>
          </p:cNvSpPr>
          <p:nvPr>
            <p:ph type="title"/>
          </p:nvPr>
        </p:nvSpPr>
        <p:spPr>
          <a:xfrm>
            <a:off x="228600" y="219456"/>
            <a:ext cx="8705850" cy="409574"/>
          </a:xfrm>
        </p:spPr>
        <p:txBody>
          <a:bodyPr vert="horz" lIns="0" tIns="0" rIns="0" bIns="0" rtlCol="0" anchor="t" anchorCtr="0">
            <a:noAutofit/>
          </a:bodyPr>
          <a:lstStyle/>
          <a:p>
            <a:r>
              <a:rPr lang="en-US" altLang="en-US"/>
              <a:t>Intersect</a:t>
            </a:r>
          </a:p>
        </p:txBody>
      </p:sp>
      <p:sp>
        <p:nvSpPr>
          <p:cNvPr id="16" name="Rectangle 3">
            <a:extLst>
              <a:ext uri="{FF2B5EF4-FFF2-40B4-BE49-F238E27FC236}">
                <a16:creationId xmlns:a16="http://schemas.microsoft.com/office/drawing/2014/main" id="{4C450FB3-BBF9-48EE-AA7A-CE62E777C7A8}"/>
              </a:ext>
            </a:extLst>
          </p:cNvPr>
          <p:cNvSpPr txBox="1">
            <a:spLocks noChangeArrowheads="1"/>
          </p:cNvSpPr>
          <p:nvPr/>
        </p:nvSpPr>
        <p:spPr>
          <a:xfrm>
            <a:off x="257175" y="799253"/>
            <a:ext cx="8003381" cy="484926"/>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ct val="80000"/>
              </a:lnSpc>
            </a:pPr>
            <a:r>
              <a:rPr lang="en-US" altLang="en-US" sz="1400"/>
              <a:t>Find records that are common in both tables</a:t>
            </a:r>
          </a:p>
        </p:txBody>
      </p:sp>
      <p:pic>
        <p:nvPicPr>
          <p:cNvPr id="17" name="Picture 2">
            <a:extLst>
              <a:ext uri="{FF2B5EF4-FFF2-40B4-BE49-F238E27FC236}">
                <a16:creationId xmlns:a16="http://schemas.microsoft.com/office/drawing/2014/main" id="{06A5401E-3D7E-4C7A-B55B-1F61456B3F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 y="2281238"/>
            <a:ext cx="20383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
            <a:extLst>
              <a:ext uri="{FF2B5EF4-FFF2-40B4-BE49-F238E27FC236}">
                <a16:creationId xmlns:a16="http://schemas.microsoft.com/office/drawing/2014/main" id="{53F2CA87-E302-472C-B135-FAFB04CE0C36}"/>
              </a:ext>
            </a:extLst>
          </p:cNvPr>
          <p:cNvSpPr>
            <a:spLocks noChangeArrowheads="1"/>
          </p:cNvSpPr>
          <p:nvPr/>
        </p:nvSpPr>
        <p:spPr bwMode="auto">
          <a:xfrm>
            <a:off x="257175" y="1284179"/>
            <a:ext cx="8158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Courier New" panose="02070309020205020404" pitchFamily="49" charset="0"/>
              </a:rPr>
              <a:t>SELECT EMPLOYEE_ID, JOB_ID FROM EMPLOYEES INTERSECT SELECT EMPLOYEE_ID, JOB_ID FROM JOB_HISTORY;</a:t>
            </a:r>
            <a:endParaRPr lang="en-US" altLang="en-US" sz="1400">
              <a:latin typeface="Courier"/>
              <a:cs typeface="+mn-cs"/>
            </a:endParaRPr>
          </a:p>
        </p:txBody>
      </p:sp>
      <p:sp>
        <p:nvSpPr>
          <p:cNvPr id="19" name="Text Placeholder 5">
            <a:extLst>
              <a:ext uri="{FF2B5EF4-FFF2-40B4-BE49-F238E27FC236}">
                <a16:creationId xmlns:a16="http://schemas.microsoft.com/office/drawing/2014/main" id="{E9A4475B-1E94-45BE-8B4A-986FAED4423D}"/>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024383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Set Operators</a:t>
              </a:r>
              <a:endParaRPr lang="en-US" sz="1000" b="1">
                <a:solidFill>
                  <a:schemeClr val="accent1"/>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Rectangle 2">
            <a:extLst>
              <a:ext uri="{FF2B5EF4-FFF2-40B4-BE49-F238E27FC236}">
                <a16:creationId xmlns:a16="http://schemas.microsoft.com/office/drawing/2014/main" id="{7240F093-9515-4F90-A41F-88D7DC3D1112}"/>
              </a:ext>
            </a:extLst>
          </p:cNvPr>
          <p:cNvSpPr>
            <a:spLocks noGrp="1" noChangeArrowheads="1"/>
          </p:cNvSpPr>
          <p:nvPr>
            <p:ph type="title"/>
          </p:nvPr>
        </p:nvSpPr>
        <p:spPr>
          <a:xfrm>
            <a:off x="228600" y="219456"/>
            <a:ext cx="8724900" cy="600075"/>
          </a:xfrm>
        </p:spPr>
        <p:txBody>
          <a:bodyPr/>
          <a:lstStyle/>
          <a:p>
            <a:pPr>
              <a:defRPr/>
            </a:pPr>
            <a:r>
              <a:rPr lang="en-US" altLang="en-US" sz="3000">
                <a:solidFill>
                  <a:srgbClr val="81BC00"/>
                </a:solidFill>
                <a:latin typeface="Arial"/>
              </a:rPr>
              <a:t>Minus</a:t>
            </a:r>
          </a:p>
        </p:txBody>
      </p:sp>
      <p:sp>
        <p:nvSpPr>
          <p:cNvPr id="16" name="Rectangle 3">
            <a:extLst>
              <a:ext uri="{FF2B5EF4-FFF2-40B4-BE49-F238E27FC236}">
                <a16:creationId xmlns:a16="http://schemas.microsoft.com/office/drawing/2014/main" id="{634945A4-6E59-41A3-A9D2-D19F5FC3B269}"/>
              </a:ext>
            </a:extLst>
          </p:cNvPr>
          <p:cNvSpPr txBox="1">
            <a:spLocks noChangeArrowheads="1"/>
          </p:cNvSpPr>
          <p:nvPr/>
        </p:nvSpPr>
        <p:spPr>
          <a:xfrm>
            <a:off x="200025" y="990600"/>
            <a:ext cx="7820025" cy="1047750"/>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ltLang="en-US" sz="1400"/>
              <a:t>Combines rows from two queries and returns only those rows that appear in the first set but not the second</a:t>
            </a:r>
          </a:p>
        </p:txBody>
      </p:sp>
      <p:sp>
        <p:nvSpPr>
          <p:cNvPr id="17" name="Rectangle 3">
            <a:extLst>
              <a:ext uri="{FF2B5EF4-FFF2-40B4-BE49-F238E27FC236}">
                <a16:creationId xmlns:a16="http://schemas.microsoft.com/office/drawing/2014/main" id="{D3385281-DFE9-4708-B924-B2442946EFCD}"/>
              </a:ext>
            </a:extLst>
          </p:cNvPr>
          <p:cNvSpPr>
            <a:spLocks noChangeArrowheads="1"/>
          </p:cNvSpPr>
          <p:nvPr/>
        </p:nvSpPr>
        <p:spPr bwMode="auto">
          <a:xfrm>
            <a:off x="200025" y="2133600"/>
            <a:ext cx="8362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Courier New" panose="02070309020205020404" pitchFamily="49" charset="0"/>
              </a:rPr>
              <a:t>SELECT EMPLOYEE_ID, JOB_ID FROM EMPLOYEES MINUS SELECT EMPLOYEE_ID, JOB_ID FROM JOB_HISTORY;</a:t>
            </a:r>
          </a:p>
        </p:txBody>
      </p:sp>
      <p:pic>
        <p:nvPicPr>
          <p:cNvPr id="18" name="Picture 4">
            <a:extLst>
              <a:ext uri="{FF2B5EF4-FFF2-40B4-BE49-F238E27FC236}">
                <a16:creationId xmlns:a16="http://schemas.microsoft.com/office/drawing/2014/main" id="{5D6011B9-4996-4482-8300-0191E5C58B1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38425" y="3162300"/>
            <a:ext cx="23050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5">
            <a:extLst>
              <a:ext uri="{FF2B5EF4-FFF2-40B4-BE49-F238E27FC236}">
                <a16:creationId xmlns:a16="http://schemas.microsoft.com/office/drawing/2014/main" id="{3EE5C9F0-06E3-4A9F-AA2E-5B65FDD29AF2}"/>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98959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Set Operators</a:t>
              </a:r>
              <a:endParaRPr lang="en-US" sz="1000" b="1">
                <a:solidFill>
                  <a:schemeClr val="accent1"/>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B798E7E8-5285-4A76-9975-5D7E37D66C8C}"/>
              </a:ext>
            </a:extLst>
          </p:cNvPr>
          <p:cNvSpPr>
            <a:spLocks noGrp="1"/>
          </p:cNvSpPr>
          <p:nvPr>
            <p:ph type="title"/>
          </p:nvPr>
        </p:nvSpPr>
        <p:spPr>
          <a:xfrm>
            <a:off x="376237" y="319596"/>
            <a:ext cx="8391525" cy="692150"/>
          </a:xfrm>
        </p:spPr>
        <p:txBody>
          <a:bodyPr vert="horz" lIns="0" tIns="0" rIns="0" bIns="0" rtlCol="0" anchor="t" anchorCtr="0">
            <a:noAutofit/>
          </a:bodyPr>
          <a:lstStyle/>
          <a:p>
            <a:r>
              <a:rPr lang="en-US"/>
              <a:t>Practice Exercise</a:t>
            </a:r>
          </a:p>
        </p:txBody>
      </p:sp>
      <p:sp>
        <p:nvSpPr>
          <p:cNvPr id="16" name="Rectangle 3">
            <a:extLst>
              <a:ext uri="{FF2B5EF4-FFF2-40B4-BE49-F238E27FC236}">
                <a16:creationId xmlns:a16="http://schemas.microsoft.com/office/drawing/2014/main" id="{2B719C21-82D7-4645-B78B-BB8ED77C1044}"/>
              </a:ext>
            </a:extLst>
          </p:cNvPr>
          <p:cNvSpPr>
            <a:spLocks noChangeArrowheads="1"/>
          </p:cNvSpPr>
          <p:nvPr/>
        </p:nvSpPr>
        <p:spPr bwMode="auto">
          <a:xfrm>
            <a:off x="266700" y="1333500"/>
            <a:ext cx="8610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400050" lvl="0" indent="-400050">
              <a:buFont typeface="+mj-lt"/>
              <a:buAutoNum type="romanUcPeriod"/>
            </a:pPr>
            <a:r>
              <a:rPr lang="en-US" sz="1200"/>
              <a:t>List the department Ids for department that do not contain the Job Id ST_CLERK using    SET operators</a:t>
            </a:r>
          </a:p>
          <a:p>
            <a:pPr marL="400050" lvl="0" indent="-400050">
              <a:buFont typeface="+mj-lt"/>
              <a:buAutoNum type="romanUcPeriod"/>
            </a:pPr>
            <a:endParaRPr lang="en-US" sz="1200"/>
          </a:p>
          <a:p>
            <a:pPr marL="400050" indent="-400050">
              <a:buFont typeface="+mj-lt"/>
              <a:buAutoNum type="romanUcPeriod"/>
            </a:pPr>
            <a:r>
              <a:rPr lang="en-US" sz="1200"/>
              <a:t>Display the Country Id and names of the countries that have no departments located in them, using SET operators</a:t>
            </a:r>
          </a:p>
          <a:p>
            <a:pPr marL="400050" indent="-400050">
              <a:buFont typeface="+mj-lt"/>
              <a:buAutoNum type="romanUcPeriod"/>
            </a:pPr>
            <a:endParaRPr lang="en-US" sz="1200"/>
          </a:p>
          <a:p>
            <a:pPr marL="400050" indent="-400050">
              <a:buFont typeface="+mj-lt"/>
              <a:buAutoNum type="romanUcPeriod"/>
            </a:pPr>
            <a:r>
              <a:rPr lang="en-US" sz="1200"/>
              <a:t>Produce a list of jobs for departments 10, 50 and 20, in that order. Display JOB Id and Department Id, using SET operators</a:t>
            </a:r>
          </a:p>
          <a:p>
            <a:pPr marL="400050" indent="-400050">
              <a:buFont typeface="+mj-lt"/>
              <a:buAutoNum type="romanUcPeriod"/>
            </a:pPr>
            <a:endParaRPr lang="en-US" sz="1200"/>
          </a:p>
          <a:p>
            <a:pPr marL="400050" indent="-400050">
              <a:buFont typeface="+mj-lt"/>
              <a:buAutoNum type="romanUcPeriod"/>
            </a:pPr>
            <a:r>
              <a:rPr lang="en-US" sz="1200"/>
              <a:t>List the employee Ids and Job Ids of those employees who are currently in the job title that they have held once before during their tenure with the company</a:t>
            </a:r>
            <a:endParaRPr lang="en-US" altLang="en-US" sz="1200"/>
          </a:p>
        </p:txBody>
      </p:sp>
      <p:sp>
        <p:nvSpPr>
          <p:cNvPr id="17" name="Text Placeholder 5">
            <a:extLst>
              <a:ext uri="{FF2B5EF4-FFF2-40B4-BE49-F238E27FC236}">
                <a16:creationId xmlns:a16="http://schemas.microsoft.com/office/drawing/2014/main" id="{F6EC7DAA-CB3F-42FB-B7EC-3B4EA730A6D3}"/>
              </a:ext>
            </a:extLst>
          </p:cNvPr>
          <p:cNvSpPr txBox="1">
            <a:spLocks/>
          </p:cNvSpPr>
          <p:nvPr/>
        </p:nvSpPr>
        <p:spPr>
          <a:xfrm>
            <a:off x="10306975" y="5103868"/>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652463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86551" y="2625616"/>
            <a:ext cx="3350949" cy="1532757"/>
          </a:xfrm>
        </p:spPr>
        <p:txBody>
          <a:bodyPr anchor="ctr"/>
          <a:lstStyle/>
          <a:p>
            <a:r>
              <a:rPr lang="en-US" altLang="en-US" sz="2000">
                <a:solidFill>
                  <a:schemeClr val="accent1"/>
                </a:solidFill>
              </a:rPr>
              <a:t>Hierarchical Retrieval</a:t>
            </a:r>
            <a:endParaRPr lang="en-US" sz="2000">
              <a:solidFill>
                <a:schemeClr val="accent1"/>
              </a:solidFill>
            </a:endParaRPr>
          </a:p>
        </p:txBody>
      </p:sp>
      <p:grpSp>
        <p:nvGrpSpPr>
          <p:cNvPr id="8" name="Group 7">
            <a:extLst>
              <a:ext uri="{FF2B5EF4-FFF2-40B4-BE49-F238E27FC236}">
                <a16:creationId xmlns:a16="http://schemas.microsoft.com/office/drawing/2014/main" id="{95F75F10-EAD9-4E8D-92D5-46A0833D497B}"/>
              </a:ext>
            </a:extLst>
          </p:cNvPr>
          <p:cNvGrpSpPr/>
          <p:nvPr/>
        </p:nvGrpSpPr>
        <p:grpSpPr>
          <a:xfrm>
            <a:off x="10306975" y="1748820"/>
            <a:ext cx="1669746" cy="3138345"/>
            <a:chOff x="10209320" y="2301960"/>
            <a:chExt cx="1829544" cy="2244258"/>
          </a:xfrm>
        </p:grpSpPr>
        <p:sp>
          <p:nvSpPr>
            <p:cNvPr id="9" name="Text Placeholder 5">
              <a:extLst>
                <a:ext uri="{FF2B5EF4-FFF2-40B4-BE49-F238E27FC236}">
                  <a16:creationId xmlns:a16="http://schemas.microsoft.com/office/drawing/2014/main" id="{EA657574-584A-4A7B-AC7A-C22FED317AD1}"/>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10" name="Text Placeholder 5">
              <a:extLst>
                <a:ext uri="{FF2B5EF4-FFF2-40B4-BE49-F238E27FC236}">
                  <a16:creationId xmlns:a16="http://schemas.microsoft.com/office/drawing/2014/main" id="{6EF1F14C-D165-4821-BAFD-16F771763F47}"/>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11" name="Text Placeholder 5">
              <a:extLst>
                <a:ext uri="{FF2B5EF4-FFF2-40B4-BE49-F238E27FC236}">
                  <a16:creationId xmlns:a16="http://schemas.microsoft.com/office/drawing/2014/main" id="{A0FCA968-404F-4C98-97EF-1BCB53ECDD53}"/>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12" name="Text Placeholder 5">
              <a:extLst>
                <a:ext uri="{FF2B5EF4-FFF2-40B4-BE49-F238E27FC236}">
                  <a16:creationId xmlns:a16="http://schemas.microsoft.com/office/drawing/2014/main" id="{87D13586-B67F-4AFB-A7A3-257CDD52C4C7}"/>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13" name="Text Placeholder 5">
              <a:extLst>
                <a:ext uri="{FF2B5EF4-FFF2-40B4-BE49-F238E27FC236}">
                  <a16:creationId xmlns:a16="http://schemas.microsoft.com/office/drawing/2014/main" id="{AF893605-EC8E-4B01-9A6B-90E3645C86E5}"/>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14" name="Text Placeholder 5">
              <a:extLst>
                <a:ext uri="{FF2B5EF4-FFF2-40B4-BE49-F238E27FC236}">
                  <a16:creationId xmlns:a16="http://schemas.microsoft.com/office/drawing/2014/main" id="{A904E6A3-5287-4590-B7C2-5E81C773DAAF}"/>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15" name="Text Placeholder 5">
              <a:extLst>
                <a:ext uri="{FF2B5EF4-FFF2-40B4-BE49-F238E27FC236}">
                  <a16:creationId xmlns:a16="http://schemas.microsoft.com/office/drawing/2014/main" id="{DA783329-0E5C-48DE-996A-3D7EE681E3BF}"/>
                </a:ext>
              </a:extLst>
            </p:cNvPr>
            <p:cNvSpPr txBox="1">
              <a:spLocks/>
            </p:cNvSpPr>
            <p:nvPr/>
          </p:nvSpPr>
          <p:spPr>
            <a:xfrm>
              <a:off x="10209320" y="416731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16" name="Text Placeholder 5">
              <a:extLst>
                <a:ext uri="{FF2B5EF4-FFF2-40B4-BE49-F238E27FC236}">
                  <a16:creationId xmlns:a16="http://schemas.microsoft.com/office/drawing/2014/main" id="{D61801F9-DEC0-409B-B0E6-25B0E9C26678}"/>
                </a:ext>
              </a:extLst>
            </p:cNvPr>
            <p:cNvSpPr txBox="1">
              <a:spLocks/>
            </p:cNvSpPr>
            <p:nvPr/>
          </p:nvSpPr>
          <p:spPr>
            <a:xfrm>
              <a:off x="10209320" y="4436171"/>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Hierarchical Retrieval</a:t>
              </a:r>
              <a:endParaRPr lang="en-US" sz="1000" b="1">
                <a:solidFill>
                  <a:schemeClr val="accent1"/>
                </a:solidFill>
              </a:endParaRPr>
            </a:p>
          </p:txBody>
        </p:sp>
        <p:sp>
          <p:nvSpPr>
            <p:cNvPr id="18" name="Text Placeholder 5">
              <a:extLst>
                <a:ext uri="{FF2B5EF4-FFF2-40B4-BE49-F238E27FC236}">
                  <a16:creationId xmlns:a16="http://schemas.microsoft.com/office/drawing/2014/main" id="{0DF59D29-B3E0-438B-9A84-358630DB863E}"/>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9" name="Picture 18">
            <a:extLst>
              <a:ext uri="{FF2B5EF4-FFF2-40B4-BE49-F238E27FC236}">
                <a16:creationId xmlns:a16="http://schemas.microsoft.com/office/drawing/2014/main" id="{036D9D5A-793D-4AB1-B726-71A66C7AE686}"/>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6" name="Picture Placeholder 5" descr="A picture containing small, black, white&#10;&#10;Description automatically generated">
            <a:extLst>
              <a:ext uri="{FF2B5EF4-FFF2-40B4-BE49-F238E27FC236}">
                <a16:creationId xmlns:a16="http://schemas.microsoft.com/office/drawing/2014/main" id="{A3B20EE4-C509-4D6C-A6AB-C5DB0EF3D314}"/>
              </a:ext>
            </a:extLst>
          </p:cNvPr>
          <p:cNvPicPr>
            <a:picLocks noGrp="1" noChangeAspect="1"/>
          </p:cNvPicPr>
          <p:nvPr>
            <p:ph type="pic" sz="quarter" idx="11"/>
          </p:nvPr>
        </p:nvPicPr>
        <p:blipFill>
          <a:blip r:embed="rId4"/>
          <a:srcRect l="15" r="15"/>
          <a:stretch>
            <a:fillRect/>
          </a:stretch>
        </p:blipFill>
        <p:spPr>
          <a:xfrm>
            <a:off x="4148319" y="727595"/>
            <a:ext cx="5400000" cy="5400000"/>
          </a:xfrm>
        </p:spPr>
      </p:pic>
      <p:sp>
        <p:nvSpPr>
          <p:cNvPr id="20" name="Text Placeholder 5">
            <a:extLst>
              <a:ext uri="{FF2B5EF4-FFF2-40B4-BE49-F238E27FC236}">
                <a16:creationId xmlns:a16="http://schemas.microsoft.com/office/drawing/2014/main" id="{E9D55BD7-BD01-4F9B-BD28-1B5F69125DED}"/>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49613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38345"/>
            <a:chOff x="10209320" y="2301960"/>
            <a:chExt cx="1829544" cy="2244258"/>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Hierarchical Retrieval</a:t>
              </a:r>
              <a:endParaRPr lang="en-US" sz="1000" b="1">
                <a:solidFill>
                  <a:schemeClr val="accent1"/>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9" name="Title 1">
            <a:extLst>
              <a:ext uri="{FF2B5EF4-FFF2-40B4-BE49-F238E27FC236}">
                <a16:creationId xmlns:a16="http://schemas.microsoft.com/office/drawing/2014/main" id="{80639809-C7EA-40EB-A655-0A91F72AEF22}"/>
              </a:ext>
            </a:extLst>
          </p:cNvPr>
          <p:cNvSpPr>
            <a:spLocks noGrp="1"/>
          </p:cNvSpPr>
          <p:nvPr>
            <p:ph type="title"/>
          </p:nvPr>
        </p:nvSpPr>
        <p:spPr>
          <a:xfrm>
            <a:off x="266700" y="319596"/>
            <a:ext cx="8505825" cy="599694"/>
          </a:xfrm>
        </p:spPr>
        <p:txBody>
          <a:bodyPr vert="horz" lIns="0" tIns="0" rIns="0" bIns="0" rtlCol="0" anchor="t" anchorCtr="0">
            <a:noAutofit/>
          </a:bodyPr>
          <a:lstStyle/>
          <a:p>
            <a:r>
              <a:rPr lang="en-US"/>
              <a:t>HIERARCHICAL Retrieval</a:t>
            </a:r>
            <a:br>
              <a:rPr lang="en-US"/>
            </a:br>
            <a:endParaRPr lang="en-US"/>
          </a:p>
        </p:txBody>
      </p:sp>
      <p:sp>
        <p:nvSpPr>
          <p:cNvPr id="20" name="Text Placeholder 2">
            <a:extLst>
              <a:ext uri="{FF2B5EF4-FFF2-40B4-BE49-F238E27FC236}">
                <a16:creationId xmlns:a16="http://schemas.microsoft.com/office/drawing/2014/main" id="{EC24DDFB-2832-42D8-8F4A-158576F5485C}"/>
              </a:ext>
            </a:extLst>
          </p:cNvPr>
          <p:cNvSpPr txBox="1">
            <a:spLocks/>
          </p:cNvSpPr>
          <p:nvPr/>
        </p:nvSpPr>
        <p:spPr>
          <a:xfrm>
            <a:off x="152400" y="1065212"/>
            <a:ext cx="8372475" cy="608013"/>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altLang="en-US" sz="1400"/>
              <a:t>Hierarchical Retrieval retrieves data based on natural hierarchical relationship between rows in table</a:t>
            </a:r>
          </a:p>
          <a:p>
            <a:endParaRPr lang="en-US" altLang="en-US" sz="1400"/>
          </a:p>
        </p:txBody>
      </p:sp>
      <p:pic>
        <p:nvPicPr>
          <p:cNvPr id="21" name="Picture 2" descr="C:\Users\MAX\Desktop\Capture.PNG">
            <a:extLst>
              <a:ext uri="{FF2B5EF4-FFF2-40B4-BE49-F238E27FC236}">
                <a16:creationId xmlns:a16="http://schemas.microsoft.com/office/drawing/2014/main" id="{4936CEBD-1D3C-45D4-B4F7-022FED50D6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84" t="23570" r="14210" b="23570"/>
          <a:stretch/>
        </p:blipFill>
        <p:spPr bwMode="auto">
          <a:xfrm>
            <a:off x="152399" y="1673225"/>
            <a:ext cx="8078227"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5">
            <a:extLst>
              <a:ext uri="{FF2B5EF4-FFF2-40B4-BE49-F238E27FC236}">
                <a16:creationId xmlns:a16="http://schemas.microsoft.com/office/drawing/2014/main" id="{A739DD20-F20B-481F-942B-EE1FFA71DBF9}"/>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545087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38345"/>
            <a:chOff x="10209320" y="2301960"/>
            <a:chExt cx="1829544" cy="2244258"/>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Hierarchical Retrieval</a:t>
              </a:r>
              <a:endParaRPr lang="en-US" sz="1000" b="1">
                <a:solidFill>
                  <a:schemeClr val="accent1"/>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15" name="Picture 2" descr="C:\Users\MAX\Desktop\1.PNG">
            <a:extLst>
              <a:ext uri="{FF2B5EF4-FFF2-40B4-BE49-F238E27FC236}">
                <a16:creationId xmlns:a16="http://schemas.microsoft.com/office/drawing/2014/main" id="{D8273FD8-A78C-4745-8C01-CE40997A52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 t="10392" r="2532" b="6750"/>
          <a:stretch/>
        </p:blipFill>
        <p:spPr bwMode="auto">
          <a:xfrm>
            <a:off x="1112838" y="1276350"/>
            <a:ext cx="6478587" cy="462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a16="http://schemas.microsoft.com/office/drawing/2014/main" id="{2534FED8-91F2-4B0E-8CA8-37024481D4C4}"/>
              </a:ext>
            </a:extLst>
          </p:cNvPr>
          <p:cNvSpPr>
            <a:spLocks noGrp="1"/>
          </p:cNvSpPr>
          <p:nvPr>
            <p:ph type="title"/>
          </p:nvPr>
        </p:nvSpPr>
        <p:spPr>
          <a:xfrm>
            <a:off x="361950" y="438672"/>
            <a:ext cx="8553450" cy="790575"/>
          </a:xfrm>
        </p:spPr>
        <p:txBody>
          <a:bodyPr vert="horz" lIns="0" tIns="0" rIns="0" bIns="0" rtlCol="0" anchor="t" anchorCtr="0">
            <a:noAutofit/>
          </a:bodyPr>
          <a:lstStyle/>
          <a:p>
            <a:r>
              <a:rPr lang="en-US"/>
              <a:t>Nodes and Branches</a:t>
            </a:r>
          </a:p>
        </p:txBody>
      </p:sp>
      <p:sp>
        <p:nvSpPr>
          <p:cNvPr id="17" name="Text Placeholder 5">
            <a:extLst>
              <a:ext uri="{FF2B5EF4-FFF2-40B4-BE49-F238E27FC236}">
                <a16:creationId xmlns:a16="http://schemas.microsoft.com/office/drawing/2014/main" id="{6696998A-965B-4DD1-8C2A-0E414E92DBD6}"/>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66029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38345"/>
            <a:chOff x="10209320" y="2301960"/>
            <a:chExt cx="1829544" cy="2244258"/>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Hierarchical Retrieval</a:t>
              </a:r>
              <a:endParaRPr lang="en-US" sz="1000" b="1">
                <a:solidFill>
                  <a:schemeClr val="accent1"/>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2ACBB115-E17A-43DB-AE42-8AA319C78F42}"/>
              </a:ext>
            </a:extLst>
          </p:cNvPr>
          <p:cNvSpPr>
            <a:spLocks noGrp="1"/>
          </p:cNvSpPr>
          <p:nvPr>
            <p:ph type="title"/>
          </p:nvPr>
        </p:nvSpPr>
        <p:spPr>
          <a:xfrm>
            <a:off x="485775" y="239586"/>
            <a:ext cx="8562975" cy="806450"/>
          </a:xfrm>
        </p:spPr>
        <p:txBody>
          <a:bodyPr vert="horz" lIns="0" tIns="0" rIns="0" bIns="0" rtlCol="0" anchor="t" anchorCtr="0">
            <a:noAutofit/>
          </a:bodyPr>
          <a:lstStyle/>
          <a:p>
            <a:r>
              <a:rPr lang="en-US"/>
              <a:t>Examples: </a:t>
            </a:r>
          </a:p>
        </p:txBody>
      </p:sp>
      <p:sp>
        <p:nvSpPr>
          <p:cNvPr id="16" name="Rectangle 15">
            <a:extLst>
              <a:ext uri="{FF2B5EF4-FFF2-40B4-BE49-F238E27FC236}">
                <a16:creationId xmlns:a16="http://schemas.microsoft.com/office/drawing/2014/main" id="{BD2BB75C-C005-4366-BF6A-93C622C00355}"/>
              </a:ext>
            </a:extLst>
          </p:cNvPr>
          <p:cNvSpPr/>
          <p:nvPr/>
        </p:nvSpPr>
        <p:spPr>
          <a:xfrm>
            <a:off x="152399" y="1046036"/>
            <a:ext cx="8424862" cy="866135"/>
          </a:xfrm>
          <a:prstGeom prst="rect">
            <a:avLst/>
          </a:prstGeom>
        </p:spPr>
        <p:txBody>
          <a:bodyPr wrap="square">
            <a:spAutoFit/>
          </a:bodyPr>
          <a:lstStyle/>
          <a:p>
            <a:pPr marL="285750">
              <a:lnSpc>
                <a:spcPct val="107000"/>
              </a:lnSpc>
              <a:spcBef>
                <a:spcPts val="0"/>
              </a:spcBef>
              <a:spcAft>
                <a:spcPts val="800"/>
              </a:spcAft>
              <a:buSzPts val="800"/>
              <a:tabLst>
                <a:tab pos="800100" algn="l"/>
              </a:tabLst>
              <a:defRPr/>
            </a:pPr>
            <a:r>
              <a:rPr lang="en-US" sz="1400"/>
              <a:t>Create a report that shows the hierarchy of the managers for the employee Lorentz. Display his immediate manager first</a:t>
            </a:r>
          </a:p>
          <a:p>
            <a:pPr marL="800100">
              <a:lnSpc>
                <a:spcPct val="107000"/>
              </a:lnSpc>
              <a:spcBef>
                <a:spcPts val="0"/>
              </a:spcBef>
              <a:spcAft>
                <a:spcPts val="800"/>
              </a:spcAft>
              <a:tabLst>
                <a:tab pos="800100" algn="l"/>
              </a:tabLst>
              <a:defRPr/>
            </a:pPr>
            <a:r>
              <a:rPr lang="en-US" sz="1400"/>
              <a:t> </a:t>
            </a:r>
          </a:p>
        </p:txBody>
      </p:sp>
      <p:sp>
        <p:nvSpPr>
          <p:cNvPr id="17" name="Rectangle 2">
            <a:extLst>
              <a:ext uri="{FF2B5EF4-FFF2-40B4-BE49-F238E27FC236}">
                <a16:creationId xmlns:a16="http://schemas.microsoft.com/office/drawing/2014/main" id="{AFDCE9C1-AD7E-4CC5-B982-863B11228FEE}"/>
              </a:ext>
            </a:extLst>
          </p:cNvPr>
          <p:cNvSpPr>
            <a:spLocks noChangeArrowheads="1"/>
          </p:cNvSpPr>
          <p:nvPr/>
        </p:nvSpPr>
        <p:spPr bwMode="auto">
          <a:xfrm>
            <a:off x="221456" y="2195966"/>
            <a:ext cx="8358187" cy="78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228600">
              <a:lnSpc>
                <a:spcPct val="107000"/>
              </a:lnSpc>
              <a:spcAft>
                <a:spcPts val="800"/>
              </a:spcAft>
              <a:tabLst>
                <a:tab pos="114300" algn="l"/>
              </a:tabLst>
              <a:defRPr/>
            </a:pPr>
            <a:r>
              <a:rPr lang="en-US" sz="1400">
                <a:latin typeface="Courier"/>
                <a:cs typeface="+mn-cs"/>
              </a:rPr>
              <a:t>SELECT EMPLOYEE_ID, LAST_NAME, MANAGER_ID,LEVEL FROM EMPLOYEES WHERE LAST_NAME &lt;&gt; 'Lorentz' START WITH LAST_NAME = 'Lorentz' CONNECT BY PRIOR MANAGER_ID = EMPLOYEE_ID;</a:t>
            </a:r>
            <a:endParaRPr lang="en-US" altLang="en-US" sz="1400">
              <a:latin typeface="Courier"/>
              <a:cs typeface="+mn-cs"/>
            </a:endParaRPr>
          </a:p>
        </p:txBody>
      </p:sp>
      <p:pic>
        <p:nvPicPr>
          <p:cNvPr id="18" name="Picture 17">
            <a:extLst>
              <a:ext uri="{FF2B5EF4-FFF2-40B4-BE49-F238E27FC236}">
                <a16:creationId xmlns:a16="http://schemas.microsoft.com/office/drawing/2014/main" id="{6FB8842E-A864-40EF-9185-53C40F6B32F9}"/>
              </a:ext>
            </a:extLst>
          </p:cNvPr>
          <p:cNvPicPr>
            <a:picLocks noChangeAspect="1"/>
          </p:cNvPicPr>
          <p:nvPr/>
        </p:nvPicPr>
        <p:blipFill>
          <a:blip r:embed="rId4"/>
          <a:stretch>
            <a:fillRect/>
          </a:stretch>
        </p:blipFill>
        <p:spPr>
          <a:xfrm>
            <a:off x="1676400" y="3943350"/>
            <a:ext cx="4838700" cy="1219200"/>
          </a:xfrm>
          <a:prstGeom prst="rect">
            <a:avLst/>
          </a:prstGeom>
        </p:spPr>
      </p:pic>
      <p:sp>
        <p:nvSpPr>
          <p:cNvPr id="19" name="Text Placeholder 5">
            <a:extLst>
              <a:ext uri="{FF2B5EF4-FFF2-40B4-BE49-F238E27FC236}">
                <a16:creationId xmlns:a16="http://schemas.microsoft.com/office/drawing/2014/main" id="{160A7B3C-F2D0-4371-A19E-F22AA63F633A}"/>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189992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a:t>Examples</a:t>
            </a:r>
            <a:endParaRPr lang="en-US"/>
          </a:p>
        </p:txBody>
      </p:sp>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Restricting &amp; Sorting</a:t>
              </a:r>
              <a:endParaRPr lang="en-US" sz="1000" b="1">
                <a:solidFill>
                  <a:schemeClr val="accent1"/>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sp>
        <p:nvSpPr>
          <p:cNvPr id="19" name="Rectangle 3">
            <a:extLst>
              <a:ext uri="{FF2B5EF4-FFF2-40B4-BE49-F238E27FC236}">
                <a16:creationId xmlns:a16="http://schemas.microsoft.com/office/drawing/2014/main" id="{A7D8E11C-90A3-41D0-90F2-1B73BAC00887}"/>
              </a:ext>
            </a:extLst>
          </p:cNvPr>
          <p:cNvSpPr txBox="1">
            <a:spLocks noChangeArrowheads="1"/>
          </p:cNvSpPr>
          <p:nvPr/>
        </p:nvSpPr>
        <p:spPr>
          <a:xfrm>
            <a:off x="363369" y="2499342"/>
            <a:ext cx="6374566" cy="148201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sz="1400"/>
              <a:t>Display last name, JOB_ID, and start date of employees hired between Feb 20, 1998 and May 1, 1998. Order the results in ascending order of Start Date</a:t>
            </a:r>
          </a:p>
          <a:p>
            <a:pPr>
              <a:defRPr/>
            </a:pPr>
            <a:r>
              <a:rPr lang="en-US" sz="1400">
                <a:latin typeface="Courier"/>
              </a:rPr>
              <a:t>SELECT LAST_NAME, JOB_ID, HIRE_DATE FROM EMPLOYEES WHERE HIRE_DATE BETWEEN '20-FEB-98' AND '01-MAY-98' ORDER BY HIRE_DATE;</a:t>
            </a:r>
          </a:p>
          <a:p>
            <a:pPr>
              <a:defRPr/>
            </a:pPr>
            <a:endParaRPr lang="en-US" altLang="en-US"/>
          </a:p>
        </p:txBody>
      </p:sp>
      <p:pic>
        <p:nvPicPr>
          <p:cNvPr id="20" name="Picture 1">
            <a:extLst>
              <a:ext uri="{FF2B5EF4-FFF2-40B4-BE49-F238E27FC236}">
                <a16:creationId xmlns:a16="http://schemas.microsoft.com/office/drawing/2014/main" id="{EB8EAAD4-E786-4793-8DB4-C09F4FA7BE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10832" y="916594"/>
            <a:ext cx="1828982" cy="112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a:extLst>
              <a:ext uri="{FF2B5EF4-FFF2-40B4-BE49-F238E27FC236}">
                <a16:creationId xmlns:a16="http://schemas.microsoft.com/office/drawing/2014/main" id="{A8002338-A7C5-44A7-948B-1DE6650872C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95546" y="2714537"/>
            <a:ext cx="2308252" cy="755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3">
            <a:extLst>
              <a:ext uri="{FF2B5EF4-FFF2-40B4-BE49-F238E27FC236}">
                <a16:creationId xmlns:a16="http://schemas.microsoft.com/office/drawing/2014/main" id="{0A1D0E5C-2933-46F3-9F5D-668F3CD2C238}"/>
              </a:ext>
            </a:extLst>
          </p:cNvPr>
          <p:cNvSpPr txBox="1">
            <a:spLocks noChangeArrowheads="1"/>
          </p:cNvSpPr>
          <p:nvPr/>
        </p:nvSpPr>
        <p:spPr>
          <a:xfrm>
            <a:off x="469901" y="911223"/>
            <a:ext cx="6126162" cy="1299317"/>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spcAft>
                <a:spcPts val="0"/>
              </a:spcAft>
              <a:defRPr/>
            </a:pPr>
            <a:r>
              <a:rPr lang="en-US" sz="1400"/>
              <a:t>Display last name and department number for employees earning more than $12000</a:t>
            </a:r>
          </a:p>
          <a:p>
            <a:pPr>
              <a:spcAft>
                <a:spcPts val="0"/>
              </a:spcAft>
              <a:defRPr/>
            </a:pPr>
            <a:endParaRPr lang="en-US" sz="1800"/>
          </a:p>
          <a:p>
            <a:pPr>
              <a:spcAft>
                <a:spcPts val="0"/>
              </a:spcAft>
              <a:buFont typeface="Wingdings" panose="05000000000000000000" pitchFamily="2" charset="2"/>
              <a:buNone/>
              <a:defRPr/>
            </a:pPr>
            <a:r>
              <a:rPr lang="en-US" sz="1400">
                <a:latin typeface="Courier"/>
              </a:rPr>
              <a:t>SELECT LAST_NAME, SALARY FROM EMPLOYEES </a:t>
            </a:r>
          </a:p>
          <a:p>
            <a:pPr>
              <a:spcAft>
                <a:spcPts val="0"/>
              </a:spcAft>
              <a:buFont typeface="Wingdings" panose="05000000000000000000" pitchFamily="2" charset="2"/>
              <a:buNone/>
              <a:defRPr/>
            </a:pPr>
            <a:r>
              <a:rPr lang="en-US" sz="1400">
                <a:latin typeface="Courier"/>
              </a:rPr>
              <a:t>WHERE SALARY &gt; 12000;</a:t>
            </a:r>
            <a:endParaRPr lang="en-US" altLang="en-US" sz="1100"/>
          </a:p>
        </p:txBody>
      </p:sp>
      <p:pic>
        <p:nvPicPr>
          <p:cNvPr id="28" name="Picture 4">
            <a:extLst>
              <a:ext uri="{FF2B5EF4-FFF2-40B4-BE49-F238E27FC236}">
                <a16:creationId xmlns:a16="http://schemas.microsoft.com/office/drawing/2014/main" id="{EE01C0E1-5E6D-4702-8467-25F91B98851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901" y="4779142"/>
            <a:ext cx="6126162" cy="145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3">
            <a:extLst>
              <a:ext uri="{FF2B5EF4-FFF2-40B4-BE49-F238E27FC236}">
                <a16:creationId xmlns:a16="http://schemas.microsoft.com/office/drawing/2014/main" id="{0A790A5B-BCAF-468E-8537-2950D0916371}"/>
              </a:ext>
            </a:extLst>
          </p:cNvPr>
          <p:cNvSpPr txBox="1">
            <a:spLocks noChangeArrowheads="1"/>
          </p:cNvSpPr>
          <p:nvPr/>
        </p:nvSpPr>
        <p:spPr>
          <a:xfrm>
            <a:off x="469901" y="4188388"/>
            <a:ext cx="8727365" cy="384124"/>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spcAft>
                <a:spcPts val="0"/>
              </a:spcAft>
              <a:defRPr/>
            </a:pPr>
            <a:r>
              <a:rPr lang="en-US" altLang="en-US" sz="1400"/>
              <a:t>Display</a:t>
            </a:r>
            <a:r>
              <a:rPr lang="en-US" altLang="en-US" sz="1400">
                <a:latin typeface="Courier"/>
              </a:rPr>
              <a:t> </a:t>
            </a:r>
            <a:r>
              <a:rPr lang="en-US" altLang="en-US" sz="1400"/>
              <a:t>Employees earning in the range of $9000 to $2000</a:t>
            </a:r>
          </a:p>
          <a:p>
            <a:pPr>
              <a:spcAft>
                <a:spcPts val="0"/>
              </a:spcAft>
              <a:defRPr/>
            </a:pPr>
            <a:r>
              <a:rPr lang="en-US" altLang="en-US" sz="1400">
                <a:latin typeface="Courier"/>
              </a:rPr>
              <a:t>SELECT * FROM </a:t>
            </a:r>
            <a:r>
              <a:rPr lang="en-US" sz="1400">
                <a:latin typeface="Courier"/>
              </a:rPr>
              <a:t>EMPLOYEES</a:t>
            </a:r>
            <a:r>
              <a:rPr lang="en-US" altLang="en-US" sz="1400">
                <a:latin typeface="Courier"/>
              </a:rPr>
              <a:t> </a:t>
            </a:r>
            <a:r>
              <a:rPr lang="en-US" sz="1400">
                <a:latin typeface="Courier"/>
              </a:rPr>
              <a:t>WHERE</a:t>
            </a:r>
            <a:r>
              <a:rPr lang="en-US" altLang="en-US" sz="1400">
                <a:latin typeface="Courier"/>
              </a:rPr>
              <a:t> SALARY BETWEEN 9000 AND 20000;</a:t>
            </a:r>
          </a:p>
        </p:txBody>
      </p:sp>
      <p:pic>
        <p:nvPicPr>
          <p:cNvPr id="30" name="Picture 29">
            <a:extLst>
              <a:ext uri="{FF2B5EF4-FFF2-40B4-BE49-F238E27FC236}">
                <a16:creationId xmlns:a16="http://schemas.microsoft.com/office/drawing/2014/main" id="{54D87D6E-A8BF-4E2D-BA4F-F8BE353E3BA1}"/>
              </a:ext>
            </a:extLst>
          </p:cNvPr>
          <p:cNvPicPr>
            <a:picLocks noChangeAspect="1"/>
          </p:cNvPicPr>
          <p:nvPr/>
        </p:nvPicPr>
        <p:blipFill>
          <a:blip r:embed="rId6"/>
          <a:stretch>
            <a:fillRect/>
          </a:stretch>
        </p:blipFill>
        <p:spPr>
          <a:xfrm>
            <a:off x="11620870" y="319596"/>
            <a:ext cx="463953" cy="514364"/>
          </a:xfrm>
          <a:prstGeom prst="rect">
            <a:avLst/>
          </a:prstGeom>
        </p:spPr>
      </p:pic>
      <p:sp>
        <p:nvSpPr>
          <p:cNvPr id="23" name="Text Placeholder 5">
            <a:extLst>
              <a:ext uri="{FF2B5EF4-FFF2-40B4-BE49-F238E27FC236}">
                <a16:creationId xmlns:a16="http://schemas.microsoft.com/office/drawing/2014/main" id="{3967F8C9-97FD-41C9-A926-52BB4FF8DC20}"/>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1483386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38345"/>
            <a:chOff x="10209320" y="2301960"/>
            <a:chExt cx="1829544" cy="2244258"/>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Hierarchical Retrieval</a:t>
              </a:r>
              <a:endParaRPr lang="en-US" sz="1000" b="1">
                <a:solidFill>
                  <a:schemeClr val="accent1"/>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6D917BC9-51EF-4093-B656-67C423CC4D31}"/>
              </a:ext>
            </a:extLst>
          </p:cNvPr>
          <p:cNvSpPr>
            <a:spLocks noGrp="1"/>
          </p:cNvSpPr>
          <p:nvPr>
            <p:ph type="title"/>
          </p:nvPr>
        </p:nvSpPr>
        <p:spPr>
          <a:xfrm>
            <a:off x="321468" y="288925"/>
            <a:ext cx="8391525" cy="692150"/>
          </a:xfrm>
        </p:spPr>
        <p:txBody>
          <a:bodyPr vert="horz" lIns="0" tIns="0" rIns="0" bIns="0" rtlCol="0" anchor="t" anchorCtr="0">
            <a:noAutofit/>
          </a:bodyPr>
          <a:lstStyle/>
          <a:p>
            <a:r>
              <a:rPr lang="en-US"/>
              <a:t>Practice Exercise</a:t>
            </a:r>
          </a:p>
        </p:txBody>
      </p:sp>
      <p:sp>
        <p:nvSpPr>
          <p:cNvPr id="16" name="Content Placeholder 2">
            <a:extLst>
              <a:ext uri="{FF2B5EF4-FFF2-40B4-BE49-F238E27FC236}">
                <a16:creationId xmlns:a16="http://schemas.microsoft.com/office/drawing/2014/main" id="{5D1D8574-A4F2-428B-BEB5-0E7B96E3C668}"/>
              </a:ext>
            </a:extLst>
          </p:cNvPr>
          <p:cNvSpPr txBox="1">
            <a:spLocks/>
          </p:cNvSpPr>
          <p:nvPr/>
        </p:nvSpPr>
        <p:spPr>
          <a:xfrm>
            <a:off x="266699" y="1152525"/>
            <a:ext cx="8501064" cy="4724400"/>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400050" indent="-400050">
              <a:buFont typeface="+mj-lt"/>
              <a:buAutoNum type="romanUcPeriod"/>
            </a:pPr>
            <a:r>
              <a:rPr lang="en-US" altLang="en-US"/>
              <a:t>Produce a report showing an organization chart for </a:t>
            </a:r>
            <a:r>
              <a:rPr lang="en-US" altLang="en-US" err="1"/>
              <a:t>Mourgo’s</a:t>
            </a:r>
            <a:r>
              <a:rPr lang="en-US" altLang="en-US"/>
              <a:t> department. Print last name, salaries and department Ids</a:t>
            </a:r>
          </a:p>
          <a:p>
            <a:pPr marL="400050" indent="-400050">
              <a:buFont typeface="+mj-lt"/>
              <a:buAutoNum type="romanUcPeriod"/>
            </a:pPr>
            <a:endParaRPr lang="en-US" altLang="en-US"/>
          </a:p>
          <a:p>
            <a:pPr marL="400050" indent="-400050">
              <a:buFont typeface="+mj-lt"/>
              <a:buAutoNum type="romanUcPeriod"/>
            </a:pPr>
            <a:r>
              <a:rPr lang="en-US" altLang="en-US"/>
              <a:t>Create a report that shows the hierarchy of the managers for the employee Lorentz. Display his immediate manager first</a:t>
            </a:r>
          </a:p>
          <a:p>
            <a:pPr marL="400050" indent="-400050">
              <a:buFont typeface="+mj-lt"/>
              <a:buAutoNum type="romanUcPeriod"/>
            </a:pPr>
            <a:endParaRPr lang="en-US" altLang="en-US"/>
          </a:p>
          <a:p>
            <a:pPr marL="400050" indent="-400050">
              <a:buFont typeface="+mj-lt"/>
              <a:buAutoNum type="romanUcPeriod"/>
            </a:pPr>
            <a:r>
              <a:rPr lang="en-US" altLang="en-US"/>
              <a:t>Create an indented report showing the management hierarchy starting from the employee whose last name is Kochhar. Print the employee’s last name, manager Id and department Id. Give alias names to the column names as shown in the output</a:t>
            </a:r>
          </a:p>
          <a:p>
            <a:endParaRPr lang="en-US" altLang="en-US"/>
          </a:p>
        </p:txBody>
      </p:sp>
      <p:pic>
        <p:nvPicPr>
          <p:cNvPr id="17" name="Picture 5">
            <a:extLst>
              <a:ext uri="{FF2B5EF4-FFF2-40B4-BE49-F238E27FC236}">
                <a16:creationId xmlns:a16="http://schemas.microsoft.com/office/drawing/2014/main" id="{0F2635EE-6A14-4705-8D36-46AB562669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9573" y="3712995"/>
            <a:ext cx="8215313"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5">
            <a:extLst>
              <a:ext uri="{FF2B5EF4-FFF2-40B4-BE49-F238E27FC236}">
                <a16:creationId xmlns:a16="http://schemas.microsoft.com/office/drawing/2014/main" id="{0B24D3A7-BC57-40F1-A961-C9AAC8CCFE49}"/>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3420850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15EEB57-A629-4116-A727-838230DD84B1}"/>
              </a:ext>
            </a:extLst>
          </p:cNvPr>
          <p:cNvSpPr>
            <a:spLocks noGrp="1"/>
          </p:cNvSpPr>
          <p:nvPr>
            <p:ph type="pic" sz="quarter" idx="15"/>
          </p:nvPr>
        </p:nvSpPr>
        <p:spPr/>
      </p:sp>
      <p:sp>
        <p:nvSpPr>
          <p:cNvPr id="3" name="Content Placeholder 2">
            <a:extLst>
              <a:ext uri="{FF2B5EF4-FFF2-40B4-BE49-F238E27FC236}">
                <a16:creationId xmlns:a16="http://schemas.microsoft.com/office/drawing/2014/main" id="{B028E0FE-4654-4139-B0A5-DBB7D0A168FB}"/>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4A83E237-8F2A-4585-8995-506A45267F6F}"/>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0377774A-7929-4E3D-8D7F-14988C031C95}"/>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EA4A6189-A2AC-40FF-8176-C4CB5DD1770F}"/>
              </a:ext>
            </a:extLst>
          </p:cNvPr>
          <p:cNvPicPr>
            <a:picLocks noChangeAspect="1"/>
          </p:cNvPicPr>
          <p:nvPr/>
        </p:nvPicPr>
        <p:blipFill>
          <a:blip r:embed="rId2"/>
          <a:stretch>
            <a:fillRect/>
          </a:stretch>
        </p:blipFill>
        <p:spPr>
          <a:xfrm>
            <a:off x="308008" y="288087"/>
            <a:ext cx="9519385" cy="6011114"/>
          </a:xfrm>
          <a:prstGeom prst="rect">
            <a:avLst/>
          </a:prstGeom>
        </p:spPr>
      </p:pic>
    </p:spTree>
    <p:extLst>
      <p:ext uri="{BB962C8B-B14F-4D97-AF65-F5344CB8AC3E}">
        <p14:creationId xmlns:p14="http://schemas.microsoft.com/office/powerpoint/2010/main" val="338655989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86551" y="2625616"/>
            <a:ext cx="3350949" cy="1532757"/>
          </a:xfrm>
        </p:spPr>
        <p:txBody>
          <a:bodyPr anchor="ctr"/>
          <a:lstStyle/>
          <a:p>
            <a:r>
              <a:rPr lang="en-US" sz="2000">
                <a:solidFill>
                  <a:schemeClr val="accent1"/>
                </a:solidFill>
              </a:rPr>
              <a:t>Additional Practice</a:t>
            </a:r>
          </a:p>
        </p:txBody>
      </p:sp>
      <p:grpSp>
        <p:nvGrpSpPr>
          <p:cNvPr id="8" name="Group 7">
            <a:extLst>
              <a:ext uri="{FF2B5EF4-FFF2-40B4-BE49-F238E27FC236}">
                <a16:creationId xmlns:a16="http://schemas.microsoft.com/office/drawing/2014/main" id="{95F75F10-EAD9-4E8D-92D5-46A0833D497B}"/>
              </a:ext>
            </a:extLst>
          </p:cNvPr>
          <p:cNvGrpSpPr/>
          <p:nvPr/>
        </p:nvGrpSpPr>
        <p:grpSpPr>
          <a:xfrm>
            <a:off x="10306975" y="1748819"/>
            <a:ext cx="1669746" cy="3797662"/>
            <a:chOff x="10209320" y="2301960"/>
            <a:chExt cx="1829544" cy="2671761"/>
          </a:xfrm>
        </p:grpSpPr>
        <p:sp>
          <p:nvSpPr>
            <p:cNvPr id="9" name="Text Placeholder 5">
              <a:extLst>
                <a:ext uri="{FF2B5EF4-FFF2-40B4-BE49-F238E27FC236}">
                  <a16:creationId xmlns:a16="http://schemas.microsoft.com/office/drawing/2014/main" id="{EA657574-584A-4A7B-AC7A-C22FED317AD1}"/>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10" name="Text Placeholder 5">
              <a:extLst>
                <a:ext uri="{FF2B5EF4-FFF2-40B4-BE49-F238E27FC236}">
                  <a16:creationId xmlns:a16="http://schemas.microsoft.com/office/drawing/2014/main" id="{6EF1F14C-D165-4821-BAFD-16F771763F47}"/>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11" name="Text Placeholder 5">
              <a:extLst>
                <a:ext uri="{FF2B5EF4-FFF2-40B4-BE49-F238E27FC236}">
                  <a16:creationId xmlns:a16="http://schemas.microsoft.com/office/drawing/2014/main" id="{A0FCA968-404F-4C98-97EF-1BCB53ECDD53}"/>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12" name="Text Placeholder 5">
              <a:extLst>
                <a:ext uri="{FF2B5EF4-FFF2-40B4-BE49-F238E27FC236}">
                  <a16:creationId xmlns:a16="http://schemas.microsoft.com/office/drawing/2014/main" id="{87D13586-B67F-4AFB-A7A3-257CDD52C4C7}"/>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13" name="Text Placeholder 5">
              <a:extLst>
                <a:ext uri="{FF2B5EF4-FFF2-40B4-BE49-F238E27FC236}">
                  <a16:creationId xmlns:a16="http://schemas.microsoft.com/office/drawing/2014/main" id="{AF893605-EC8E-4B01-9A6B-90E3645C86E5}"/>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14" name="Text Placeholder 5">
              <a:extLst>
                <a:ext uri="{FF2B5EF4-FFF2-40B4-BE49-F238E27FC236}">
                  <a16:creationId xmlns:a16="http://schemas.microsoft.com/office/drawing/2014/main" id="{A904E6A3-5287-4590-B7C2-5E81C773DAAF}"/>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15" name="Text Placeholder 5">
              <a:extLst>
                <a:ext uri="{FF2B5EF4-FFF2-40B4-BE49-F238E27FC236}">
                  <a16:creationId xmlns:a16="http://schemas.microsoft.com/office/drawing/2014/main" id="{DA783329-0E5C-48DE-996A-3D7EE681E3BF}"/>
                </a:ext>
              </a:extLst>
            </p:cNvPr>
            <p:cNvSpPr txBox="1">
              <a:spLocks/>
            </p:cNvSpPr>
            <p:nvPr/>
          </p:nvSpPr>
          <p:spPr>
            <a:xfrm>
              <a:off x="10209320" y="416731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16" name="Text Placeholder 5">
              <a:extLst>
                <a:ext uri="{FF2B5EF4-FFF2-40B4-BE49-F238E27FC236}">
                  <a16:creationId xmlns:a16="http://schemas.microsoft.com/office/drawing/2014/main" id="{D61801F9-DEC0-409B-B0E6-25B0E9C26678}"/>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17" name="Text Placeholder 5">
              <a:extLst>
                <a:ext uri="{FF2B5EF4-FFF2-40B4-BE49-F238E27FC236}">
                  <a16:creationId xmlns:a16="http://schemas.microsoft.com/office/drawing/2014/main" id="{1EC3E9A0-B70A-4C3D-A09A-A337E646FBFE}"/>
                </a:ext>
              </a:extLst>
            </p:cNvPr>
            <p:cNvSpPr txBox="1">
              <a:spLocks/>
            </p:cNvSpPr>
            <p:nvPr/>
          </p:nvSpPr>
          <p:spPr>
            <a:xfrm>
              <a:off x="10209320" y="4705023"/>
              <a:ext cx="1829544" cy="26869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b="1">
                  <a:solidFill>
                    <a:schemeClr val="accent1"/>
                  </a:solidFill>
                </a:rPr>
                <a:t>Additional Practice</a:t>
              </a:r>
            </a:p>
            <a:p>
              <a:pPr algn="r">
                <a:spcAft>
                  <a:spcPts val="0"/>
                </a:spcAft>
              </a:pPr>
              <a:endParaRPr lang="en-US" sz="1000" b="1">
                <a:solidFill>
                  <a:schemeClr val="accent1"/>
                </a:solidFill>
              </a:endParaRPr>
            </a:p>
          </p:txBody>
        </p:sp>
        <p:sp>
          <p:nvSpPr>
            <p:cNvPr id="18" name="Text Placeholder 5">
              <a:extLst>
                <a:ext uri="{FF2B5EF4-FFF2-40B4-BE49-F238E27FC236}">
                  <a16:creationId xmlns:a16="http://schemas.microsoft.com/office/drawing/2014/main" id="{0DF59D29-B3E0-438B-9A84-358630DB863E}"/>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9" name="Picture 18">
            <a:extLst>
              <a:ext uri="{FF2B5EF4-FFF2-40B4-BE49-F238E27FC236}">
                <a16:creationId xmlns:a16="http://schemas.microsoft.com/office/drawing/2014/main" id="{036D9D5A-793D-4AB1-B726-71A66C7AE686}"/>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6" name="Picture Placeholder 5" descr="A picture containing indoor, colorful, small, sitting&#10;&#10;Description automatically generated">
            <a:extLst>
              <a:ext uri="{FF2B5EF4-FFF2-40B4-BE49-F238E27FC236}">
                <a16:creationId xmlns:a16="http://schemas.microsoft.com/office/drawing/2014/main" id="{A86004C8-5B11-4D35-8020-E994AEA00869}"/>
              </a:ext>
            </a:extLst>
          </p:cNvPr>
          <p:cNvPicPr>
            <a:picLocks noGrp="1" noChangeAspect="1"/>
          </p:cNvPicPr>
          <p:nvPr>
            <p:ph type="pic" sz="quarter" idx="11"/>
          </p:nvPr>
        </p:nvPicPr>
        <p:blipFill>
          <a:blip r:embed="rId4"/>
          <a:srcRect l="15" r="15"/>
          <a:stretch>
            <a:fillRect/>
          </a:stretch>
        </p:blipFill>
        <p:spPr>
          <a:xfrm>
            <a:off x="3737500" y="729000"/>
            <a:ext cx="5400000" cy="5400000"/>
          </a:xfrm>
        </p:spPr>
      </p:pic>
      <p:sp>
        <p:nvSpPr>
          <p:cNvPr id="20" name="Text Placeholder 5">
            <a:extLst>
              <a:ext uri="{FF2B5EF4-FFF2-40B4-BE49-F238E27FC236}">
                <a16:creationId xmlns:a16="http://schemas.microsoft.com/office/drawing/2014/main" id="{FBE84943-D74E-467C-AD47-37A83B096603}"/>
              </a:ext>
            </a:extLst>
          </p:cNvPr>
          <p:cNvSpPr txBox="1">
            <a:spLocks/>
          </p:cNvSpPr>
          <p:nvPr/>
        </p:nvSpPr>
        <p:spPr>
          <a:xfrm>
            <a:off x="10306975" y="5546481"/>
            <a:ext cx="1669746"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1">
                    <a:lumMod val="85000"/>
                  </a:schemeClr>
                </a:solidFill>
              </a:rPr>
              <a:t>Appendix</a:t>
            </a:r>
          </a:p>
        </p:txBody>
      </p:sp>
    </p:spTree>
    <p:extLst>
      <p:ext uri="{BB962C8B-B14F-4D97-AF65-F5344CB8AC3E}">
        <p14:creationId xmlns:p14="http://schemas.microsoft.com/office/powerpoint/2010/main" val="3270257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822081"/>
            <a:chOff x="10209320" y="2301960"/>
            <a:chExt cx="1829544" cy="2733204"/>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1">
                      <a:lumMod val="85000"/>
                    </a:schemeClr>
                  </a:solidFill>
                </a:rPr>
                <a:t>Hierarchical Retrieval</a:t>
              </a:r>
              <a:endParaRPr lang="en-US" sz="1000">
                <a:solidFill>
                  <a:schemeClr val="bg1">
                    <a:lumMod val="85000"/>
                  </a:schemeClr>
                </a:solidFill>
              </a:endParaRPr>
            </a:p>
          </p:txBody>
        </p:sp>
        <p:sp>
          <p:nvSpPr>
            <p:cNvPr id="55" name="Text Placeholder 5">
              <a:extLst>
                <a:ext uri="{FF2B5EF4-FFF2-40B4-BE49-F238E27FC236}">
                  <a16:creationId xmlns:a16="http://schemas.microsoft.com/office/drawing/2014/main" id="{5F9857DA-A56B-4B64-AD1D-E5E5C67CEFD7}"/>
                </a:ext>
              </a:extLst>
            </p:cNvPr>
            <p:cNvSpPr txBox="1">
              <a:spLocks/>
            </p:cNvSpPr>
            <p:nvPr/>
          </p:nvSpPr>
          <p:spPr>
            <a:xfrm>
              <a:off x="10209320" y="4705023"/>
              <a:ext cx="1829544" cy="33014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b="1">
                  <a:solidFill>
                    <a:srgbClr val="86BC25"/>
                  </a:solidFill>
                  <a:latin typeface="Verdana" panose="020B0604030504040204" pitchFamily="34" charset="0"/>
                </a:rPr>
                <a:t>Additional Practice</a:t>
              </a:r>
              <a:endParaRPr lang="en-US" altLang="en-US" sz="1000" b="1">
                <a:solidFill>
                  <a:schemeClr val="bg2"/>
                </a:solidFill>
              </a:endParaRPr>
            </a:p>
            <a:p>
              <a:pPr algn="r">
                <a:spcAft>
                  <a:spcPts val="0"/>
                </a:spcAft>
              </a:pPr>
              <a:r>
                <a:rPr lang="en-US" altLang="en-US" sz="1000">
                  <a:solidFill>
                    <a:schemeClr val="bg2"/>
                  </a:solidFill>
                </a:rPr>
                <a:t>Appendix</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6D917BC9-51EF-4093-B656-67C423CC4D31}"/>
              </a:ext>
            </a:extLst>
          </p:cNvPr>
          <p:cNvSpPr>
            <a:spLocks noGrp="1"/>
          </p:cNvSpPr>
          <p:nvPr>
            <p:ph type="title"/>
          </p:nvPr>
        </p:nvSpPr>
        <p:spPr>
          <a:xfrm>
            <a:off x="321468" y="288925"/>
            <a:ext cx="8391525" cy="692150"/>
          </a:xfrm>
        </p:spPr>
        <p:txBody>
          <a:bodyPr vert="horz" lIns="0" tIns="0" rIns="0" bIns="0" rtlCol="0" anchor="t" anchorCtr="0">
            <a:noAutofit/>
          </a:bodyPr>
          <a:lstStyle/>
          <a:p>
            <a:r>
              <a:rPr lang="en-US"/>
              <a:t>Practice Exercise</a:t>
            </a:r>
          </a:p>
        </p:txBody>
      </p:sp>
      <p:sp>
        <p:nvSpPr>
          <p:cNvPr id="19" name="Rectangle 3">
            <a:extLst>
              <a:ext uri="{FF2B5EF4-FFF2-40B4-BE49-F238E27FC236}">
                <a16:creationId xmlns:a16="http://schemas.microsoft.com/office/drawing/2014/main" id="{DFE9C20D-58AD-4CF1-AD99-D67AAD7F740B}"/>
              </a:ext>
            </a:extLst>
          </p:cNvPr>
          <p:cNvSpPr>
            <a:spLocks noChangeArrowheads="1"/>
          </p:cNvSpPr>
          <p:nvPr/>
        </p:nvSpPr>
        <p:spPr bwMode="auto">
          <a:xfrm>
            <a:off x="157163" y="1133475"/>
            <a:ext cx="8610600"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400050" indent="-400050">
              <a:buFont typeface="+mj-lt"/>
              <a:buAutoNum type="romanUcPeriod"/>
            </a:pPr>
            <a:r>
              <a:rPr lang="en-US" sz="1200"/>
              <a:t>Show all data of clerks who have been hired after the year 1997</a:t>
            </a:r>
            <a:endParaRPr lang="en-US" altLang="en-US" sz="1200">
              <a:latin typeface="+mn-lt"/>
              <a:cs typeface="+mn-cs"/>
            </a:endParaRPr>
          </a:p>
          <a:p>
            <a:pPr marL="400050" indent="-400050">
              <a:buFont typeface="+mj-lt"/>
              <a:buAutoNum type="romanUcPeriod"/>
            </a:pPr>
            <a:endParaRPr lang="en-US" altLang="en-US" sz="1200">
              <a:latin typeface="+mn-lt"/>
              <a:cs typeface="+mn-cs"/>
            </a:endParaRPr>
          </a:p>
          <a:p>
            <a:pPr marL="400050" indent="-400050">
              <a:buFont typeface="+mj-lt"/>
              <a:buAutoNum type="romanUcPeriod"/>
            </a:pPr>
            <a:r>
              <a:rPr lang="en-US" sz="1200"/>
              <a:t>Show the employees that have no commission with a 10% raise in their salary (Round off the salaries)</a:t>
            </a:r>
            <a:endParaRPr lang="en-US" altLang="en-US" sz="1200">
              <a:latin typeface="+mn-lt"/>
              <a:cs typeface="+mn-cs"/>
            </a:endParaRPr>
          </a:p>
          <a:p>
            <a:pPr marL="400050" indent="-400050">
              <a:buFont typeface="+mj-lt"/>
              <a:buAutoNum type="romanUcPeriod"/>
            </a:pPr>
            <a:endParaRPr lang="en-US" altLang="en-US" sz="1200">
              <a:latin typeface="+mn-lt"/>
              <a:cs typeface="+mn-cs"/>
            </a:endParaRPr>
          </a:p>
          <a:p>
            <a:pPr marL="400050" indent="-400050">
              <a:buFont typeface="+mj-lt"/>
              <a:buAutoNum type="romanUcPeriod"/>
            </a:pPr>
            <a:r>
              <a:rPr lang="en-US" sz="1200"/>
              <a:t>Show the last names of all employees together with the number of years and months they have completed</a:t>
            </a:r>
            <a:endParaRPr lang="en-US" altLang="en-US" sz="1200">
              <a:latin typeface="+mn-lt"/>
              <a:cs typeface="+mn-cs"/>
            </a:endParaRPr>
          </a:p>
          <a:p>
            <a:pPr marL="400050" indent="-400050">
              <a:buFont typeface="+mj-lt"/>
              <a:buAutoNum type="romanUcPeriod"/>
            </a:pPr>
            <a:endParaRPr lang="en-US" altLang="en-US" sz="1200">
              <a:latin typeface="+mn-lt"/>
              <a:cs typeface="+mn-cs"/>
            </a:endParaRPr>
          </a:p>
          <a:p>
            <a:pPr marL="400050" indent="-400050">
              <a:buFont typeface="+mj-lt"/>
              <a:buAutoNum type="romanUcPeriod"/>
            </a:pPr>
            <a:r>
              <a:rPr lang="en-US" sz="1200"/>
              <a:t>Show those employees that have a name starting with J,K,L, or M</a:t>
            </a:r>
            <a:endParaRPr lang="en-US" altLang="en-US" sz="1200">
              <a:latin typeface="+mn-lt"/>
              <a:cs typeface="+mn-cs"/>
            </a:endParaRPr>
          </a:p>
          <a:p>
            <a:pPr marL="400050" indent="-400050">
              <a:buFont typeface="+mj-lt"/>
              <a:buAutoNum type="romanUcPeriod"/>
            </a:pPr>
            <a:endParaRPr lang="en-US" altLang="en-US" sz="1200">
              <a:latin typeface="+mn-lt"/>
              <a:cs typeface="+mn-cs"/>
            </a:endParaRPr>
          </a:p>
          <a:p>
            <a:pPr marL="400050" indent="-400050">
              <a:buFont typeface="+mj-lt"/>
              <a:buAutoNum type="romanUcPeriod"/>
            </a:pPr>
            <a:r>
              <a:rPr lang="en-US" sz="1200"/>
              <a:t>Show all employees, and indicate with ”Yes” or “No” whether they receive commission</a:t>
            </a:r>
            <a:endParaRPr lang="en-US" altLang="en-US" sz="1200">
              <a:latin typeface="+mn-lt"/>
              <a:cs typeface="+mn-cs"/>
            </a:endParaRPr>
          </a:p>
          <a:p>
            <a:pPr marL="400050" indent="-400050">
              <a:buFont typeface="+mj-lt"/>
              <a:buAutoNum type="romanUcPeriod"/>
            </a:pPr>
            <a:endParaRPr lang="en-US" altLang="en-US" sz="1200">
              <a:latin typeface="+mn-lt"/>
              <a:cs typeface="+mn-cs"/>
            </a:endParaRPr>
          </a:p>
          <a:p>
            <a:pPr marL="400050" indent="-400050">
              <a:buFont typeface="+mj-lt"/>
              <a:buAutoNum type="romanUcPeriod"/>
            </a:pPr>
            <a:r>
              <a:rPr lang="en-US" sz="1200"/>
              <a:t>Show department names, locations, names, job, titles, and salaries of employees who work in location 1800</a:t>
            </a:r>
            <a:endParaRPr lang="en-US" altLang="en-US" sz="1200">
              <a:latin typeface="+mn-lt"/>
              <a:cs typeface="+mn-cs"/>
            </a:endParaRPr>
          </a:p>
          <a:p>
            <a:pPr marL="400050" indent="-400050">
              <a:buFont typeface="+mj-lt"/>
              <a:buAutoNum type="romanUcPeriod"/>
            </a:pPr>
            <a:endParaRPr lang="en-US" altLang="en-US" sz="1200">
              <a:latin typeface="+mn-lt"/>
              <a:cs typeface="+mn-cs"/>
            </a:endParaRPr>
          </a:p>
          <a:p>
            <a:pPr marL="400050" indent="-400050">
              <a:buFont typeface="+mj-lt"/>
              <a:buAutoNum type="romanUcPeriod"/>
            </a:pPr>
            <a:r>
              <a:rPr lang="en-US" sz="1200"/>
              <a:t>How many employees have a name that ends with “n”?</a:t>
            </a:r>
            <a:endParaRPr lang="en-US" altLang="en-US" sz="1200">
              <a:latin typeface="+mn-lt"/>
              <a:cs typeface="+mn-cs"/>
            </a:endParaRPr>
          </a:p>
          <a:p>
            <a:pPr marL="400050" indent="-400050">
              <a:buFont typeface="+mj-lt"/>
              <a:buAutoNum type="romanUcPeriod"/>
            </a:pPr>
            <a:endParaRPr lang="en-US" altLang="en-US" sz="1200">
              <a:latin typeface="+mn-lt"/>
              <a:cs typeface="+mn-cs"/>
            </a:endParaRPr>
          </a:p>
          <a:p>
            <a:pPr marL="400050" indent="-400050">
              <a:buFont typeface="+mj-lt"/>
              <a:buAutoNum type="romanUcPeriod"/>
            </a:pPr>
            <a:r>
              <a:rPr lang="en-US" sz="1200"/>
              <a:t>Show the names and locations for all the departments and the number of employees, working in each department. Make sure that departments without employees are included as well</a:t>
            </a:r>
            <a:endParaRPr lang="en-US" altLang="en-US" sz="1200">
              <a:latin typeface="+mn-lt"/>
              <a:cs typeface="+mn-cs"/>
            </a:endParaRPr>
          </a:p>
          <a:p>
            <a:pPr marL="400050" indent="-400050">
              <a:buFont typeface="+mj-lt"/>
              <a:buAutoNum type="romanUcPeriod"/>
            </a:pPr>
            <a:endParaRPr lang="en-US" altLang="en-US" sz="1200">
              <a:latin typeface="+mn-lt"/>
              <a:cs typeface="+mn-cs"/>
            </a:endParaRPr>
          </a:p>
          <a:p>
            <a:pPr marL="400050" indent="-400050">
              <a:buFont typeface="+mj-lt"/>
              <a:buAutoNum type="romanUcPeriod"/>
            </a:pPr>
            <a:r>
              <a:rPr lang="en-US" sz="1200"/>
              <a:t>Which jobs are found in department 10 &amp; 20?</a:t>
            </a:r>
            <a:endParaRPr lang="en-US" altLang="en-US" sz="1200">
              <a:latin typeface="+mn-lt"/>
              <a:cs typeface="+mn-cs"/>
            </a:endParaRPr>
          </a:p>
          <a:p>
            <a:pPr marL="400050" indent="-400050">
              <a:buFont typeface="+mj-lt"/>
              <a:buAutoNum type="romanUcPeriod"/>
            </a:pPr>
            <a:endParaRPr lang="en-US" altLang="en-US" sz="1200">
              <a:latin typeface="+mn-lt"/>
              <a:cs typeface="+mn-cs"/>
            </a:endParaRPr>
          </a:p>
          <a:p>
            <a:pPr marL="400050" indent="-400050">
              <a:buFont typeface="+mj-lt"/>
              <a:buAutoNum type="romanUcPeriod"/>
            </a:pPr>
            <a:r>
              <a:rPr lang="en-US" sz="1200"/>
              <a:t>Which jobs are found in Administration and Executive departments, and how many employees do these jobs? Show the job with highest frequency first</a:t>
            </a:r>
            <a:endParaRPr lang="en-US" altLang="en-US" sz="1200">
              <a:latin typeface="+mn-lt"/>
              <a:cs typeface="+mn-cs"/>
            </a:endParaRPr>
          </a:p>
        </p:txBody>
      </p:sp>
    </p:spTree>
    <p:extLst>
      <p:ext uri="{BB962C8B-B14F-4D97-AF65-F5344CB8AC3E}">
        <p14:creationId xmlns:p14="http://schemas.microsoft.com/office/powerpoint/2010/main" val="554866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822081"/>
            <a:chOff x="10209320" y="2301960"/>
            <a:chExt cx="1829544" cy="2733204"/>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1">
                      <a:lumMod val="85000"/>
                    </a:schemeClr>
                  </a:solidFill>
                </a:rPr>
                <a:t>Hierarchical Retrieval</a:t>
              </a:r>
              <a:endParaRPr lang="en-US" sz="1000">
                <a:solidFill>
                  <a:schemeClr val="bg1">
                    <a:lumMod val="85000"/>
                  </a:schemeClr>
                </a:solidFill>
              </a:endParaRPr>
            </a:p>
          </p:txBody>
        </p:sp>
        <p:sp>
          <p:nvSpPr>
            <p:cNvPr id="55" name="Text Placeholder 5">
              <a:extLst>
                <a:ext uri="{FF2B5EF4-FFF2-40B4-BE49-F238E27FC236}">
                  <a16:creationId xmlns:a16="http://schemas.microsoft.com/office/drawing/2014/main" id="{5F9857DA-A56B-4B64-AD1D-E5E5C67CEFD7}"/>
                </a:ext>
              </a:extLst>
            </p:cNvPr>
            <p:cNvSpPr txBox="1">
              <a:spLocks/>
            </p:cNvSpPr>
            <p:nvPr/>
          </p:nvSpPr>
          <p:spPr>
            <a:xfrm>
              <a:off x="10209320" y="4705023"/>
              <a:ext cx="1829544" cy="330141"/>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b="1">
                  <a:solidFill>
                    <a:srgbClr val="86BC25"/>
                  </a:solidFill>
                  <a:latin typeface="Verdana" panose="020B0604030504040204" pitchFamily="34" charset="0"/>
                </a:rPr>
                <a:t>Additional Practice</a:t>
              </a:r>
              <a:endParaRPr lang="en-US" altLang="en-US" sz="1000" b="1">
                <a:solidFill>
                  <a:schemeClr val="bg2"/>
                </a:solidFill>
              </a:endParaRPr>
            </a:p>
            <a:p>
              <a:pPr algn="r">
                <a:spcAft>
                  <a:spcPts val="0"/>
                </a:spcAft>
              </a:pPr>
              <a:r>
                <a:rPr lang="en-US" altLang="en-US" sz="1000">
                  <a:solidFill>
                    <a:schemeClr val="bg2"/>
                  </a:solidFill>
                </a:rPr>
                <a:t>Appendix</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sp>
        <p:nvSpPr>
          <p:cNvPr id="15" name="Title 1">
            <a:extLst>
              <a:ext uri="{FF2B5EF4-FFF2-40B4-BE49-F238E27FC236}">
                <a16:creationId xmlns:a16="http://schemas.microsoft.com/office/drawing/2014/main" id="{6D917BC9-51EF-4093-B656-67C423CC4D31}"/>
              </a:ext>
            </a:extLst>
          </p:cNvPr>
          <p:cNvSpPr>
            <a:spLocks noGrp="1"/>
          </p:cNvSpPr>
          <p:nvPr>
            <p:ph type="title"/>
          </p:nvPr>
        </p:nvSpPr>
        <p:spPr>
          <a:xfrm>
            <a:off x="321468" y="288925"/>
            <a:ext cx="8391525" cy="692150"/>
          </a:xfrm>
        </p:spPr>
        <p:txBody>
          <a:bodyPr vert="horz" lIns="0" tIns="0" rIns="0" bIns="0" rtlCol="0" anchor="t" anchorCtr="0">
            <a:noAutofit/>
          </a:bodyPr>
          <a:lstStyle/>
          <a:p>
            <a:r>
              <a:rPr lang="en-US"/>
              <a:t>Practice Exercise Contd..</a:t>
            </a:r>
          </a:p>
        </p:txBody>
      </p:sp>
      <p:sp>
        <p:nvSpPr>
          <p:cNvPr id="18" name="Rectangle 3">
            <a:extLst>
              <a:ext uri="{FF2B5EF4-FFF2-40B4-BE49-F238E27FC236}">
                <a16:creationId xmlns:a16="http://schemas.microsoft.com/office/drawing/2014/main" id="{9BB7BD15-30C0-4EB9-8FB1-2657F5B36373}"/>
              </a:ext>
            </a:extLst>
          </p:cNvPr>
          <p:cNvSpPr>
            <a:spLocks noChangeArrowheads="1"/>
          </p:cNvSpPr>
          <p:nvPr/>
        </p:nvSpPr>
        <p:spPr bwMode="auto">
          <a:xfrm>
            <a:off x="266700" y="781050"/>
            <a:ext cx="8610600"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marL="400050" indent="-400050">
              <a:buFont typeface="+mj-lt"/>
              <a:buAutoNum type="romanUcPeriod" startAt="11"/>
            </a:pPr>
            <a:r>
              <a:rPr lang="en-US" sz="1200">
                <a:latin typeface="+mj-lt"/>
              </a:rPr>
              <a:t>Show all employees, who have managers with a salary higher than $15000. Show the following data: employee name, manager name, manager salary, and salary grade of the manager</a:t>
            </a:r>
            <a:endParaRPr lang="en-US" altLang="en-US" sz="1200">
              <a:latin typeface="+mj-lt"/>
              <a:cs typeface="+mn-cs"/>
            </a:endParaRPr>
          </a:p>
          <a:p>
            <a:pPr marL="400050" indent="-400050">
              <a:buFont typeface="+mj-lt"/>
              <a:buAutoNum type="romanUcPeriod" startAt="11"/>
            </a:pPr>
            <a:endParaRPr lang="en-US" altLang="en-US" sz="1200">
              <a:latin typeface="+mj-lt"/>
              <a:cs typeface="+mn-cs"/>
            </a:endParaRPr>
          </a:p>
          <a:p>
            <a:pPr marL="400050" indent="-400050">
              <a:buFont typeface="+mj-lt"/>
              <a:buAutoNum type="romanUcPeriod" startAt="11"/>
            </a:pPr>
            <a:r>
              <a:rPr lang="en-US" sz="1200">
                <a:latin typeface="+mj-lt"/>
              </a:rPr>
              <a:t>Show all employees, who have managers with a salary higher than $15000. Show the following data: employee name, manager name, manager salary, and salary grade of the manager</a:t>
            </a:r>
          </a:p>
          <a:p>
            <a:pPr marL="400050" indent="-400050">
              <a:buFont typeface="+mj-lt"/>
              <a:buAutoNum type="romanUcPeriod" startAt="11"/>
            </a:pPr>
            <a:endParaRPr lang="en-US" altLang="en-US" sz="1200">
              <a:latin typeface="+mj-lt"/>
              <a:cs typeface="+mn-cs"/>
            </a:endParaRPr>
          </a:p>
          <a:p>
            <a:pPr marL="400050" indent="-400050">
              <a:buFont typeface="+mj-lt"/>
              <a:buAutoNum type="romanUcPeriod" startAt="11"/>
            </a:pPr>
            <a:r>
              <a:rPr lang="en-US" sz="1200">
                <a:latin typeface="+mj-lt"/>
              </a:rPr>
              <a:t>Display the department number and its lowest salary for the department with the highest average salary</a:t>
            </a:r>
            <a:endParaRPr lang="en-US" altLang="en-US" sz="1200">
              <a:latin typeface="+mj-lt"/>
              <a:cs typeface="+mn-cs"/>
            </a:endParaRPr>
          </a:p>
          <a:p>
            <a:pPr marL="400050" indent="-400050">
              <a:buFont typeface="+mj-lt"/>
              <a:buAutoNum type="romanUcPeriod" startAt="11"/>
            </a:pPr>
            <a:endParaRPr lang="en-US" altLang="en-US" sz="1200">
              <a:latin typeface="+mj-lt"/>
              <a:cs typeface="+mn-cs"/>
            </a:endParaRPr>
          </a:p>
          <a:p>
            <a:pPr marL="400050" indent="-400050">
              <a:buFont typeface="+mj-lt"/>
              <a:buAutoNum type="romanUcPeriod" startAt="11"/>
            </a:pPr>
            <a:r>
              <a:rPr lang="en-US" sz="1200">
                <a:latin typeface="+mj-lt"/>
              </a:rPr>
              <a:t>Display Department Number, Department Name, Manager Id and Location Id for departments where no Sales Rep work</a:t>
            </a:r>
            <a:endParaRPr lang="en-US" altLang="en-US" sz="1200">
              <a:latin typeface="+mj-lt"/>
              <a:cs typeface="+mn-cs"/>
            </a:endParaRPr>
          </a:p>
          <a:p>
            <a:pPr marL="400050" indent="-400050">
              <a:buFont typeface="+mj-lt"/>
              <a:buAutoNum type="romanUcPeriod" startAt="11"/>
            </a:pPr>
            <a:endParaRPr lang="en-US" altLang="en-US" sz="1200">
              <a:latin typeface="+mj-lt"/>
              <a:cs typeface="+mn-cs"/>
            </a:endParaRPr>
          </a:p>
          <a:p>
            <a:pPr marL="400050" indent="-400050">
              <a:buFont typeface="+mj-lt"/>
              <a:buAutoNum type="romanUcPeriod" startAt="11"/>
            </a:pPr>
            <a:r>
              <a:rPr lang="en-US" sz="1200">
                <a:latin typeface="+mj-lt"/>
              </a:rPr>
              <a:t>Show department number, department name, and number of employees working in each department that</a:t>
            </a:r>
          </a:p>
          <a:p>
            <a:pPr marL="400050" indent="-400050">
              <a:buFont typeface="+mj-lt"/>
              <a:buAutoNum type="romanUcPeriod" startAt="11"/>
            </a:pPr>
            <a:endParaRPr lang="en-US" altLang="en-US" sz="1200">
              <a:latin typeface="+mj-lt"/>
              <a:cs typeface="+mn-cs"/>
            </a:endParaRPr>
          </a:p>
          <a:p>
            <a:pPr lvl="2">
              <a:buFont typeface="+mj-lt"/>
              <a:buAutoNum type="alphaLcParenR"/>
            </a:pPr>
            <a:r>
              <a:rPr lang="en-US" sz="1200">
                <a:latin typeface="+mj-lt"/>
              </a:rPr>
              <a:t>Includes fewer than 3 employees</a:t>
            </a:r>
          </a:p>
          <a:p>
            <a:pPr lvl="2">
              <a:buFont typeface="+mj-lt"/>
              <a:buAutoNum type="alphaLcParenR"/>
            </a:pPr>
            <a:r>
              <a:rPr lang="en-US" sz="1200">
                <a:latin typeface="+mj-lt"/>
              </a:rPr>
              <a:t>Has the highest number of employees</a:t>
            </a:r>
          </a:p>
          <a:p>
            <a:pPr lvl="2">
              <a:buFont typeface="+mj-lt"/>
              <a:buAutoNum type="alphaLcParenR"/>
            </a:pPr>
            <a:r>
              <a:rPr lang="en-US" sz="1200">
                <a:latin typeface="+mj-lt"/>
              </a:rPr>
              <a:t>Has the lowest number of employees</a:t>
            </a:r>
            <a:endParaRPr lang="en-US" altLang="en-US" sz="1200">
              <a:latin typeface="+mj-lt"/>
            </a:endParaRPr>
          </a:p>
          <a:p>
            <a:pPr marL="400050" indent="-400050">
              <a:buFont typeface="+mj-lt"/>
              <a:buAutoNum type="romanUcPeriod" startAt="11"/>
            </a:pPr>
            <a:endParaRPr lang="en-US" altLang="en-US" sz="1200">
              <a:latin typeface="+mj-lt"/>
              <a:cs typeface="+mn-cs"/>
            </a:endParaRPr>
          </a:p>
          <a:p>
            <a:pPr marL="400050" indent="-400050">
              <a:buFont typeface="+mj-lt"/>
              <a:buAutoNum type="romanUcPeriod" startAt="11"/>
            </a:pPr>
            <a:endParaRPr lang="en-US" altLang="en-US" sz="1200">
              <a:latin typeface="+mj-lt"/>
              <a:cs typeface="+mn-cs"/>
            </a:endParaRPr>
          </a:p>
          <a:p>
            <a:pPr marL="400050" indent="-400050">
              <a:buFont typeface="+mj-lt"/>
              <a:buAutoNum type="romanUcPeriod" startAt="11"/>
            </a:pPr>
            <a:r>
              <a:rPr lang="en-US" sz="1200">
                <a:latin typeface="+mj-lt"/>
              </a:rPr>
              <a:t>Show all employees who were hired on the day of week on which the highest number of employees has been hired</a:t>
            </a:r>
            <a:endParaRPr lang="en-US" altLang="en-US" sz="1200">
              <a:latin typeface="+mj-lt"/>
              <a:cs typeface="+mn-cs"/>
            </a:endParaRPr>
          </a:p>
          <a:p>
            <a:pPr marL="400050" indent="-400050">
              <a:buFont typeface="+mj-lt"/>
              <a:buAutoNum type="romanUcPeriod" startAt="11"/>
            </a:pPr>
            <a:endParaRPr lang="en-US" altLang="en-US" sz="1200">
              <a:latin typeface="+mj-lt"/>
              <a:cs typeface="+mn-cs"/>
            </a:endParaRPr>
          </a:p>
          <a:p>
            <a:pPr marL="400050" indent="-400050">
              <a:buFont typeface="+mj-lt"/>
              <a:buAutoNum type="romanUcPeriod" startAt="11"/>
            </a:pPr>
            <a:r>
              <a:rPr lang="en-US" sz="1200">
                <a:latin typeface="+mj-lt"/>
              </a:rPr>
              <a:t>Write a query to display top 3 earners in EMPLOYEES table. Display the last names and their salary</a:t>
            </a:r>
            <a:endParaRPr lang="en-US" altLang="en-US" sz="1200">
              <a:latin typeface="+mj-lt"/>
              <a:cs typeface="+mn-cs"/>
            </a:endParaRPr>
          </a:p>
          <a:p>
            <a:pPr marL="400050" indent="-400050">
              <a:buFont typeface="+mj-lt"/>
              <a:buAutoNum type="romanUcPeriod" startAt="11"/>
            </a:pPr>
            <a:endParaRPr lang="en-US" altLang="en-US" sz="1200">
              <a:latin typeface="+mj-lt"/>
              <a:cs typeface="+mn-cs"/>
            </a:endParaRPr>
          </a:p>
          <a:p>
            <a:pPr marL="400050" indent="-400050">
              <a:buFont typeface="+mj-lt"/>
              <a:buAutoNum type="romanUcPeriod" startAt="11"/>
            </a:pPr>
            <a:r>
              <a:rPr lang="en-US" sz="1200">
                <a:latin typeface="+mj-lt"/>
              </a:rPr>
              <a:t>Write a query to display Job Ids of those jobs, whose maximum salary is half the maximum salary in the whole company. Use WITH Clause</a:t>
            </a:r>
          </a:p>
          <a:p>
            <a:endParaRPr lang="en-US" sz="1200">
              <a:latin typeface="+mj-lt"/>
            </a:endParaRPr>
          </a:p>
          <a:p>
            <a:pPr marL="400050" indent="-400050">
              <a:buFont typeface="+mj-lt"/>
              <a:buAutoNum type="romanUcPeriod" startAt="11"/>
            </a:pPr>
            <a:r>
              <a:rPr lang="en-US" altLang="en-US" sz="1200">
                <a:latin typeface="+mj-lt"/>
                <a:cs typeface="+mn-cs"/>
              </a:rPr>
              <a:t>Display LAST_NAME, HIRE_DATE in descending order of their HIRE_DATE. If two consecutive records have a hire date difference of more than 12 months, then do not display them</a:t>
            </a:r>
          </a:p>
          <a:p>
            <a:endParaRPr lang="en-US" altLang="en-US" sz="1200">
              <a:latin typeface="+mj-lt"/>
              <a:cs typeface="+mn-cs"/>
            </a:endParaRPr>
          </a:p>
        </p:txBody>
      </p:sp>
    </p:spTree>
    <p:extLst>
      <p:ext uri="{BB962C8B-B14F-4D97-AF65-F5344CB8AC3E}">
        <p14:creationId xmlns:p14="http://schemas.microsoft.com/office/powerpoint/2010/main" val="25499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15" end="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19" end="1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86551" y="2625616"/>
            <a:ext cx="3350949" cy="1532757"/>
          </a:xfrm>
        </p:spPr>
        <p:txBody>
          <a:bodyPr anchor="ctr"/>
          <a:lstStyle/>
          <a:p>
            <a:r>
              <a:rPr lang="en-US" altLang="en-US" sz="2000">
                <a:solidFill>
                  <a:schemeClr val="accent1"/>
                </a:solidFill>
              </a:rPr>
              <a:t>Appendix</a:t>
            </a:r>
            <a:endParaRPr lang="en-US" sz="2000">
              <a:solidFill>
                <a:schemeClr val="accent1"/>
              </a:solidFill>
            </a:endParaRPr>
          </a:p>
        </p:txBody>
      </p:sp>
      <p:grpSp>
        <p:nvGrpSpPr>
          <p:cNvPr id="8" name="Group 7">
            <a:extLst>
              <a:ext uri="{FF2B5EF4-FFF2-40B4-BE49-F238E27FC236}">
                <a16:creationId xmlns:a16="http://schemas.microsoft.com/office/drawing/2014/main" id="{95F75F10-EAD9-4E8D-92D5-46A0833D497B}"/>
              </a:ext>
            </a:extLst>
          </p:cNvPr>
          <p:cNvGrpSpPr/>
          <p:nvPr/>
        </p:nvGrpSpPr>
        <p:grpSpPr>
          <a:xfrm>
            <a:off x="10306975" y="1748820"/>
            <a:ext cx="1669746" cy="3514304"/>
            <a:chOff x="10209320" y="2301960"/>
            <a:chExt cx="1829544" cy="2513110"/>
          </a:xfrm>
        </p:grpSpPr>
        <p:sp>
          <p:nvSpPr>
            <p:cNvPr id="9" name="Text Placeholder 5">
              <a:extLst>
                <a:ext uri="{FF2B5EF4-FFF2-40B4-BE49-F238E27FC236}">
                  <a16:creationId xmlns:a16="http://schemas.microsoft.com/office/drawing/2014/main" id="{EA657574-584A-4A7B-AC7A-C22FED317AD1}"/>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10" name="Text Placeholder 5">
              <a:extLst>
                <a:ext uri="{FF2B5EF4-FFF2-40B4-BE49-F238E27FC236}">
                  <a16:creationId xmlns:a16="http://schemas.microsoft.com/office/drawing/2014/main" id="{6EF1F14C-D165-4821-BAFD-16F771763F47}"/>
                </a:ext>
              </a:extLst>
            </p:cNvPr>
            <p:cNvSpPr txBox="1">
              <a:spLocks/>
            </p:cNvSpPr>
            <p:nvPr/>
          </p:nvSpPr>
          <p:spPr>
            <a:xfrm>
              <a:off x="10209320" y="283866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11" name="Text Placeholder 5">
              <a:extLst>
                <a:ext uri="{FF2B5EF4-FFF2-40B4-BE49-F238E27FC236}">
                  <a16:creationId xmlns:a16="http://schemas.microsoft.com/office/drawing/2014/main" id="{A0FCA968-404F-4C98-97EF-1BCB53ECDD53}"/>
                </a:ext>
              </a:extLst>
            </p:cNvPr>
            <p:cNvSpPr txBox="1">
              <a:spLocks/>
            </p:cNvSpPr>
            <p:nvPr/>
          </p:nvSpPr>
          <p:spPr>
            <a:xfrm>
              <a:off x="10209320" y="310430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12" name="Text Placeholder 5">
              <a:extLst>
                <a:ext uri="{FF2B5EF4-FFF2-40B4-BE49-F238E27FC236}">
                  <a16:creationId xmlns:a16="http://schemas.microsoft.com/office/drawing/2014/main" id="{87D13586-B67F-4AFB-A7A3-257CDD52C4C7}"/>
                </a:ext>
              </a:extLst>
            </p:cNvPr>
            <p:cNvSpPr txBox="1">
              <a:spLocks/>
            </p:cNvSpPr>
            <p:nvPr/>
          </p:nvSpPr>
          <p:spPr>
            <a:xfrm>
              <a:off x="10209320" y="336696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13" name="Text Placeholder 5">
              <a:extLst>
                <a:ext uri="{FF2B5EF4-FFF2-40B4-BE49-F238E27FC236}">
                  <a16:creationId xmlns:a16="http://schemas.microsoft.com/office/drawing/2014/main" id="{AF893605-EC8E-4B01-9A6B-90E3645C86E5}"/>
                </a:ext>
              </a:extLst>
            </p:cNvPr>
            <p:cNvSpPr txBox="1">
              <a:spLocks/>
            </p:cNvSpPr>
            <p:nvPr/>
          </p:nvSpPr>
          <p:spPr>
            <a:xfrm>
              <a:off x="10209320" y="3629615"/>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14" name="Text Placeholder 5">
              <a:extLst>
                <a:ext uri="{FF2B5EF4-FFF2-40B4-BE49-F238E27FC236}">
                  <a16:creationId xmlns:a16="http://schemas.microsoft.com/office/drawing/2014/main" id="{A904E6A3-5287-4590-B7C2-5E81C773DAAF}"/>
                </a:ext>
              </a:extLst>
            </p:cNvPr>
            <p:cNvSpPr txBox="1">
              <a:spLocks/>
            </p:cNvSpPr>
            <p:nvPr/>
          </p:nvSpPr>
          <p:spPr>
            <a:xfrm>
              <a:off x="10209320" y="3898467"/>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15" name="Text Placeholder 5">
              <a:extLst>
                <a:ext uri="{FF2B5EF4-FFF2-40B4-BE49-F238E27FC236}">
                  <a16:creationId xmlns:a16="http://schemas.microsoft.com/office/drawing/2014/main" id="{DA783329-0E5C-48DE-996A-3D7EE681E3BF}"/>
                </a:ext>
              </a:extLst>
            </p:cNvPr>
            <p:cNvSpPr txBox="1">
              <a:spLocks/>
            </p:cNvSpPr>
            <p:nvPr/>
          </p:nvSpPr>
          <p:spPr>
            <a:xfrm>
              <a:off x="10209320" y="4167319"/>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16" name="Text Placeholder 5">
              <a:extLst>
                <a:ext uri="{FF2B5EF4-FFF2-40B4-BE49-F238E27FC236}">
                  <a16:creationId xmlns:a16="http://schemas.microsoft.com/office/drawing/2014/main" id="{D61801F9-DEC0-409B-B0E6-25B0E9C26678}"/>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17" name="Text Placeholder 5">
              <a:extLst>
                <a:ext uri="{FF2B5EF4-FFF2-40B4-BE49-F238E27FC236}">
                  <a16:creationId xmlns:a16="http://schemas.microsoft.com/office/drawing/2014/main" id="{1EC3E9A0-B70A-4C3D-A09A-A337E646FBFE}"/>
                </a:ext>
              </a:extLst>
            </p:cNvPr>
            <p:cNvSpPr txBox="1">
              <a:spLocks/>
            </p:cNvSpPr>
            <p:nvPr/>
          </p:nvSpPr>
          <p:spPr>
            <a:xfrm>
              <a:off x="10209320" y="4705023"/>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1">
                      <a:lumMod val="85000"/>
                    </a:schemeClr>
                  </a:solidFill>
                </a:rPr>
                <a:t>Additional Practice</a:t>
              </a:r>
              <a:endParaRPr lang="en-US" sz="1000" b="1">
                <a:solidFill>
                  <a:schemeClr val="accent1"/>
                </a:solidFill>
              </a:endParaRPr>
            </a:p>
          </p:txBody>
        </p:sp>
        <p:sp>
          <p:nvSpPr>
            <p:cNvPr id="18" name="Text Placeholder 5">
              <a:extLst>
                <a:ext uri="{FF2B5EF4-FFF2-40B4-BE49-F238E27FC236}">
                  <a16:creationId xmlns:a16="http://schemas.microsoft.com/office/drawing/2014/main" id="{0DF59D29-B3E0-438B-9A84-358630DB863E}"/>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9" name="Picture 18">
            <a:extLst>
              <a:ext uri="{FF2B5EF4-FFF2-40B4-BE49-F238E27FC236}">
                <a16:creationId xmlns:a16="http://schemas.microsoft.com/office/drawing/2014/main" id="{036D9D5A-793D-4AB1-B726-71A66C7AE686}"/>
              </a:ext>
            </a:extLst>
          </p:cNvPr>
          <p:cNvPicPr>
            <a:picLocks noChangeAspect="1"/>
          </p:cNvPicPr>
          <p:nvPr/>
        </p:nvPicPr>
        <p:blipFill>
          <a:blip r:embed="rId3"/>
          <a:stretch>
            <a:fillRect/>
          </a:stretch>
        </p:blipFill>
        <p:spPr>
          <a:xfrm>
            <a:off x="11620870" y="319596"/>
            <a:ext cx="463953" cy="514364"/>
          </a:xfrm>
          <a:prstGeom prst="rect">
            <a:avLst/>
          </a:prstGeom>
        </p:spPr>
      </p:pic>
      <p:pic>
        <p:nvPicPr>
          <p:cNvPr id="6" name="Picture Placeholder 5" descr="A picture containing indoor, colorful, small, sitting&#10;&#10;Description automatically generated">
            <a:extLst>
              <a:ext uri="{FF2B5EF4-FFF2-40B4-BE49-F238E27FC236}">
                <a16:creationId xmlns:a16="http://schemas.microsoft.com/office/drawing/2014/main" id="{A86004C8-5B11-4D35-8020-E994AEA00869}"/>
              </a:ext>
            </a:extLst>
          </p:cNvPr>
          <p:cNvPicPr>
            <a:picLocks noGrp="1" noChangeAspect="1"/>
          </p:cNvPicPr>
          <p:nvPr>
            <p:ph type="pic" sz="quarter" idx="11"/>
          </p:nvPr>
        </p:nvPicPr>
        <p:blipFill>
          <a:blip r:embed="rId4"/>
          <a:srcRect l="15" r="15"/>
          <a:stretch>
            <a:fillRect/>
          </a:stretch>
        </p:blipFill>
        <p:spPr>
          <a:xfrm>
            <a:off x="3737500" y="729000"/>
            <a:ext cx="5400000" cy="5400000"/>
          </a:xfrm>
        </p:spPr>
      </p:pic>
      <p:sp>
        <p:nvSpPr>
          <p:cNvPr id="20" name="Text Placeholder 5">
            <a:extLst>
              <a:ext uri="{FF2B5EF4-FFF2-40B4-BE49-F238E27FC236}">
                <a16:creationId xmlns:a16="http://schemas.microsoft.com/office/drawing/2014/main" id="{06425666-A239-4FD7-AE33-C6BBCC592C25}"/>
              </a:ext>
            </a:extLst>
          </p:cNvPr>
          <p:cNvSpPr txBox="1">
            <a:spLocks/>
          </p:cNvSpPr>
          <p:nvPr/>
        </p:nvSpPr>
        <p:spPr>
          <a:xfrm>
            <a:off x="10306975" y="5447103"/>
            <a:ext cx="1669746"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b="1">
                <a:solidFill>
                  <a:schemeClr val="accent1"/>
                </a:solidFill>
              </a:rPr>
              <a:t>Appendix</a:t>
            </a:r>
          </a:p>
        </p:txBody>
      </p:sp>
    </p:spTree>
    <p:extLst>
      <p:ext uri="{BB962C8B-B14F-4D97-AF65-F5344CB8AC3E}">
        <p14:creationId xmlns:p14="http://schemas.microsoft.com/office/powerpoint/2010/main" val="733352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a:t>Reference Material</a:t>
            </a:r>
          </a:p>
        </p:txBody>
      </p:sp>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Restricting &amp; Sorting</a:t>
              </a:r>
              <a:endParaRPr lang="en-US" sz="1000">
                <a:solidFill>
                  <a:schemeClr val="bg2"/>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14" name="Picture 13">
            <a:extLst>
              <a:ext uri="{FF2B5EF4-FFF2-40B4-BE49-F238E27FC236}">
                <a16:creationId xmlns:a16="http://schemas.microsoft.com/office/drawing/2014/main" id="{FA1970AB-35E0-4971-ABC4-E8DCD69FA9C4}"/>
              </a:ext>
            </a:extLst>
          </p:cNvPr>
          <p:cNvPicPr>
            <a:picLocks noChangeAspect="1"/>
          </p:cNvPicPr>
          <p:nvPr/>
        </p:nvPicPr>
        <p:blipFill>
          <a:blip r:embed="rId3"/>
          <a:stretch>
            <a:fillRect/>
          </a:stretch>
        </p:blipFill>
        <p:spPr>
          <a:xfrm>
            <a:off x="11620870" y="319596"/>
            <a:ext cx="463953" cy="514364"/>
          </a:xfrm>
          <a:prstGeom prst="rect">
            <a:avLst/>
          </a:prstGeom>
        </p:spPr>
      </p:pic>
      <p:graphicFrame>
        <p:nvGraphicFramePr>
          <p:cNvPr id="15" name="Table 14">
            <a:extLst>
              <a:ext uri="{FF2B5EF4-FFF2-40B4-BE49-F238E27FC236}">
                <a16:creationId xmlns:a16="http://schemas.microsoft.com/office/drawing/2014/main" id="{A7AB94DC-554C-442A-9C2D-0A42F4D57846}"/>
              </a:ext>
            </a:extLst>
          </p:cNvPr>
          <p:cNvGraphicFramePr>
            <a:graphicFrameLocks noGrp="1"/>
          </p:cNvGraphicFramePr>
          <p:nvPr>
            <p:extLst>
              <p:ext uri="{D42A27DB-BD31-4B8C-83A1-F6EECF244321}">
                <p14:modId xmlns:p14="http://schemas.microsoft.com/office/powerpoint/2010/main" val="1090489732"/>
              </p:ext>
            </p:extLst>
          </p:nvPr>
        </p:nvGraphicFramePr>
        <p:xfrm>
          <a:off x="469901" y="979717"/>
          <a:ext cx="8975940" cy="2387601"/>
        </p:xfrm>
        <a:graphic>
          <a:graphicData uri="http://schemas.openxmlformats.org/drawingml/2006/table">
            <a:tbl>
              <a:tblPr firstRow="1" bandRow="1"/>
              <a:tblGrid>
                <a:gridCol w="1498308">
                  <a:extLst>
                    <a:ext uri="{9D8B030D-6E8A-4147-A177-3AD203B41FA5}">
                      <a16:colId xmlns:a16="http://schemas.microsoft.com/office/drawing/2014/main" val="20000"/>
                    </a:ext>
                  </a:extLst>
                </a:gridCol>
                <a:gridCol w="5018471">
                  <a:extLst>
                    <a:ext uri="{9D8B030D-6E8A-4147-A177-3AD203B41FA5}">
                      <a16:colId xmlns:a16="http://schemas.microsoft.com/office/drawing/2014/main" val="20001"/>
                    </a:ext>
                  </a:extLst>
                </a:gridCol>
                <a:gridCol w="2459161">
                  <a:extLst>
                    <a:ext uri="{9D8B030D-6E8A-4147-A177-3AD203B41FA5}">
                      <a16:colId xmlns:a16="http://schemas.microsoft.com/office/drawing/2014/main" val="20002"/>
                    </a:ext>
                  </a:extLst>
                </a:gridCol>
              </a:tblGrid>
              <a:tr h="795867">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a:t>S No</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a:t>Name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a:t>Artefact</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79586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684213" rtl="0" eaLnBrk="0" fontAlgn="base" latinLnBrk="0" hangingPunct="0">
                        <a:lnSpc>
                          <a:spcPct val="100000"/>
                        </a:lnSpc>
                        <a:spcBef>
                          <a:spcPts val="400"/>
                        </a:spcBef>
                        <a:spcAft>
                          <a:spcPct val="0"/>
                        </a:spcAft>
                        <a:buClrTx/>
                        <a:buSzPct val="25000"/>
                        <a:buFont typeface="Wingdings" pitchFamily="2" charset="2"/>
                        <a:buNone/>
                        <a:tabLst/>
                      </a:pPr>
                      <a:r>
                        <a:rPr lang="en-US" sz="1200" kern="1200">
                          <a:solidFill>
                            <a:schemeClr val="tx1"/>
                          </a:solidFill>
                          <a:latin typeface="+mn-lt"/>
                          <a:ea typeface="+mn-ea"/>
                          <a:cs typeface="+mn-cs"/>
                        </a:rPr>
                        <a:t>1</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684213" rtl="0" eaLnBrk="0" fontAlgn="base" latinLnBrk="0" hangingPunct="0">
                        <a:lnSpc>
                          <a:spcPct val="100000"/>
                        </a:lnSpc>
                        <a:spcBef>
                          <a:spcPts val="400"/>
                        </a:spcBef>
                        <a:spcAft>
                          <a:spcPct val="0"/>
                        </a:spcAft>
                        <a:buClrTx/>
                        <a:buSzPct val="25000"/>
                        <a:buFont typeface="Wingdings" pitchFamily="2" charset="2"/>
                        <a:buNone/>
                        <a:tabLst/>
                      </a:pPr>
                      <a:r>
                        <a:rPr lang="en-US" sz="1200" kern="1200">
                          <a:solidFill>
                            <a:schemeClr val="tx1"/>
                          </a:solidFill>
                          <a:latin typeface="+mn-lt"/>
                          <a:ea typeface="+mn-ea"/>
                          <a:cs typeface="+mn-cs"/>
                        </a:rPr>
                        <a:t>Table DDLs and DMLs</a:t>
                      </a:r>
                      <a:r>
                        <a:rPr lang="en-US" sz="1200" kern="1200" baseline="0">
                          <a:solidFill>
                            <a:schemeClr val="tx1"/>
                          </a:solidFill>
                          <a:latin typeface="+mn-lt"/>
                          <a:ea typeface="+mn-ea"/>
                          <a:cs typeface="+mn-cs"/>
                        </a:rPr>
                        <a:t> for the practice exercises</a:t>
                      </a:r>
                      <a:endParaRPr lang="en-US" sz="1200" kern="1200">
                        <a:solidFill>
                          <a:schemeClr val="tx1"/>
                        </a:solidFill>
                        <a:latin typeface="+mn-lt"/>
                        <a:ea typeface="+mn-ea"/>
                        <a:cs typeface="+mn-cs"/>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buFont typeface="Arial" panose="020B0604020202020204" pitchFamily="34" charset="0"/>
                        <a:buNone/>
                      </a:pPr>
                      <a:endParaRPr lang="en-US" sz="120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9586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684213" rtl="0" eaLnBrk="0" fontAlgn="base" latinLnBrk="0" hangingPunct="0">
                        <a:lnSpc>
                          <a:spcPct val="100000"/>
                        </a:lnSpc>
                        <a:spcBef>
                          <a:spcPts val="400"/>
                        </a:spcBef>
                        <a:spcAft>
                          <a:spcPct val="0"/>
                        </a:spcAft>
                        <a:buClrTx/>
                        <a:buSzPct val="25000"/>
                        <a:buFont typeface="Wingdings" pitchFamily="2" charset="2"/>
                        <a:buNone/>
                        <a:tabLst/>
                      </a:pPr>
                      <a:r>
                        <a:rPr lang="en-US" sz="1200" kern="1200">
                          <a:solidFill>
                            <a:schemeClr val="tx1"/>
                          </a:solidFill>
                          <a:latin typeface="+mn-lt"/>
                          <a:ea typeface="+mn-ea"/>
                          <a:cs typeface="+mn-cs"/>
                        </a:rPr>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684213" rtl="0" eaLnBrk="0" fontAlgn="base" latinLnBrk="0" hangingPunct="0">
                        <a:lnSpc>
                          <a:spcPct val="100000"/>
                        </a:lnSpc>
                        <a:spcBef>
                          <a:spcPts val="400"/>
                        </a:spcBef>
                        <a:spcAft>
                          <a:spcPct val="0"/>
                        </a:spcAft>
                        <a:buClrTx/>
                        <a:buSzPct val="25000"/>
                        <a:buFont typeface="Wingdings" pitchFamily="2" charset="2"/>
                        <a:buNone/>
                        <a:tabLst/>
                      </a:pPr>
                      <a:r>
                        <a:rPr lang="en-US" sz="1200" kern="1200">
                          <a:solidFill>
                            <a:schemeClr val="tx1"/>
                          </a:solidFill>
                          <a:latin typeface="+mn-lt"/>
                          <a:ea typeface="+mn-ea"/>
                          <a:cs typeface="+mn-cs"/>
                        </a:rPr>
                        <a:t>Training</a:t>
                      </a:r>
                      <a:r>
                        <a:rPr lang="en-US" sz="1200" kern="1200" baseline="0">
                          <a:solidFill>
                            <a:schemeClr val="tx1"/>
                          </a:solidFill>
                          <a:latin typeface="+mn-lt"/>
                          <a:ea typeface="+mn-ea"/>
                          <a:cs typeface="+mn-cs"/>
                        </a:rPr>
                        <a:t> Supplement</a:t>
                      </a:r>
                      <a:endParaRPr lang="en-US" sz="1200" kern="1200">
                        <a:solidFill>
                          <a:schemeClr val="tx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buFont typeface="Arial" panose="020B0604020202020204" pitchFamily="34" charset="0"/>
                        <a:buNone/>
                      </a:pPr>
                      <a:endParaRPr lang="en-US" sz="12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graphicFrame>
        <p:nvGraphicFramePr>
          <p:cNvPr id="16" name="Object 15">
            <a:extLst>
              <a:ext uri="{FF2B5EF4-FFF2-40B4-BE49-F238E27FC236}">
                <a16:creationId xmlns:a16="http://schemas.microsoft.com/office/drawing/2014/main" id="{05EFEC1F-77D4-4291-9991-927F2E91B823}"/>
              </a:ext>
            </a:extLst>
          </p:cNvPr>
          <p:cNvGraphicFramePr>
            <a:graphicFrameLocks noChangeAspect="1"/>
          </p:cNvGraphicFramePr>
          <p:nvPr>
            <p:extLst>
              <p:ext uri="{D42A27DB-BD31-4B8C-83A1-F6EECF244321}">
                <p14:modId xmlns:p14="http://schemas.microsoft.com/office/powerpoint/2010/main" val="451926240"/>
              </p:ext>
            </p:extLst>
          </p:nvPr>
        </p:nvGraphicFramePr>
        <p:xfrm>
          <a:off x="6804573" y="1936492"/>
          <a:ext cx="1471613" cy="457200"/>
        </p:xfrm>
        <a:graphic>
          <a:graphicData uri="http://schemas.openxmlformats.org/presentationml/2006/ole">
            <mc:AlternateContent xmlns:mc="http://schemas.openxmlformats.org/markup-compatibility/2006">
              <mc:Choice xmlns:v="urn:schemas-microsoft-com:vml" Requires="v">
                <p:oleObj name="Packager Shell Object" showAsIcon="1" r:id="rId4" imgW="1472400" imgH="456480" progId="Package">
                  <p:embed/>
                </p:oleObj>
              </mc:Choice>
              <mc:Fallback>
                <p:oleObj name="Packager Shell Object" showAsIcon="1" r:id="rId4" imgW="1472400" imgH="456480" progId="Package">
                  <p:embed/>
                  <p:pic>
                    <p:nvPicPr>
                      <p:cNvPr id="16" name="Object 15">
                        <a:extLst>
                          <a:ext uri="{FF2B5EF4-FFF2-40B4-BE49-F238E27FC236}">
                            <a16:creationId xmlns:a16="http://schemas.microsoft.com/office/drawing/2014/main" id="{05EFEC1F-77D4-4291-9991-927F2E91B823}"/>
                          </a:ext>
                        </a:extLst>
                      </p:cNvPr>
                      <p:cNvPicPr/>
                      <p:nvPr/>
                    </p:nvPicPr>
                    <p:blipFill>
                      <a:blip r:embed="rId5"/>
                      <a:stretch>
                        <a:fillRect/>
                      </a:stretch>
                    </p:blipFill>
                    <p:spPr>
                      <a:xfrm>
                        <a:off x="6804573" y="1936492"/>
                        <a:ext cx="1471613" cy="45720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1C35910D-CAE8-4D69-B051-C92C01BF9176}"/>
              </a:ext>
            </a:extLst>
          </p:cNvPr>
          <p:cNvGraphicFramePr>
            <a:graphicFrameLocks noChangeAspect="1"/>
          </p:cNvGraphicFramePr>
          <p:nvPr>
            <p:extLst>
              <p:ext uri="{D42A27DB-BD31-4B8C-83A1-F6EECF244321}">
                <p14:modId xmlns:p14="http://schemas.microsoft.com/office/powerpoint/2010/main" val="2170388596"/>
              </p:ext>
            </p:extLst>
          </p:nvPr>
        </p:nvGraphicFramePr>
        <p:xfrm>
          <a:off x="8083550" y="1909763"/>
          <a:ext cx="1444625" cy="457200"/>
        </p:xfrm>
        <a:graphic>
          <a:graphicData uri="http://schemas.openxmlformats.org/presentationml/2006/ole">
            <mc:AlternateContent xmlns:mc="http://schemas.openxmlformats.org/markup-compatibility/2006">
              <mc:Choice xmlns:v="urn:schemas-microsoft-com:vml" Requires="v">
                <p:oleObj name="Packager Shell Object" showAsIcon="1" r:id="rId6" imgW="1444680" imgH="456480" progId="Package">
                  <p:embed/>
                </p:oleObj>
              </mc:Choice>
              <mc:Fallback>
                <p:oleObj name="Packager Shell Object" showAsIcon="1" r:id="rId6" imgW="1444680" imgH="456480" progId="Package">
                  <p:embed/>
                  <p:pic>
                    <p:nvPicPr>
                      <p:cNvPr id="17" name="Object 16">
                        <a:extLst>
                          <a:ext uri="{FF2B5EF4-FFF2-40B4-BE49-F238E27FC236}">
                            <a16:creationId xmlns:a16="http://schemas.microsoft.com/office/drawing/2014/main" id="{1C35910D-CAE8-4D69-B051-C92C01BF9176}"/>
                          </a:ext>
                        </a:extLst>
                      </p:cNvPr>
                      <p:cNvPicPr/>
                      <p:nvPr/>
                    </p:nvPicPr>
                    <p:blipFill>
                      <a:blip r:embed="rId7"/>
                      <a:stretch>
                        <a:fillRect/>
                      </a:stretch>
                    </p:blipFill>
                    <p:spPr>
                      <a:xfrm>
                        <a:off x="8083550" y="1909763"/>
                        <a:ext cx="1444625" cy="457200"/>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FC66BB9F-0960-456F-8FA8-A0BDE73B1118}"/>
              </a:ext>
            </a:extLst>
          </p:cNvPr>
          <p:cNvGraphicFramePr>
            <a:graphicFrameLocks noChangeAspect="1"/>
          </p:cNvGraphicFramePr>
          <p:nvPr>
            <p:extLst>
              <p:ext uri="{D42A27DB-BD31-4B8C-83A1-F6EECF244321}">
                <p14:modId xmlns:p14="http://schemas.microsoft.com/office/powerpoint/2010/main" val="2032520536"/>
              </p:ext>
            </p:extLst>
          </p:nvPr>
        </p:nvGraphicFramePr>
        <p:xfrm>
          <a:off x="7707529" y="2682785"/>
          <a:ext cx="914400" cy="806450"/>
        </p:xfrm>
        <a:graphic>
          <a:graphicData uri="http://schemas.openxmlformats.org/presentationml/2006/ole">
            <mc:AlternateContent xmlns:mc="http://schemas.openxmlformats.org/markup-compatibility/2006">
              <mc:Choice xmlns:v="urn:schemas-microsoft-com:vml" Requires="v">
                <p:oleObj name="Document" showAsIcon="1" r:id="rId8" imgW="914400" imgH="806400" progId="Word.Document.8">
                  <p:embed/>
                </p:oleObj>
              </mc:Choice>
              <mc:Fallback>
                <p:oleObj name="Document" showAsIcon="1" r:id="rId8" imgW="914400" imgH="806400" progId="Word.Document.8">
                  <p:embed/>
                  <p:pic>
                    <p:nvPicPr>
                      <p:cNvPr id="18" name="Object 17">
                        <a:extLst>
                          <a:ext uri="{FF2B5EF4-FFF2-40B4-BE49-F238E27FC236}">
                            <a16:creationId xmlns:a16="http://schemas.microsoft.com/office/drawing/2014/main" id="{FC66BB9F-0960-456F-8FA8-A0BDE73B1118}"/>
                          </a:ext>
                        </a:extLst>
                      </p:cNvPr>
                      <p:cNvPicPr/>
                      <p:nvPr/>
                    </p:nvPicPr>
                    <p:blipFill>
                      <a:blip r:embed="rId9"/>
                      <a:stretch>
                        <a:fillRect/>
                      </a:stretch>
                    </p:blipFill>
                    <p:spPr>
                      <a:xfrm>
                        <a:off x="7707529" y="2682785"/>
                        <a:ext cx="914400" cy="806450"/>
                      </a:xfrm>
                      <a:prstGeom prst="rect">
                        <a:avLst/>
                      </a:prstGeom>
                    </p:spPr>
                  </p:pic>
                </p:oleObj>
              </mc:Fallback>
            </mc:AlternateContent>
          </a:graphicData>
        </a:graphic>
      </p:graphicFrame>
      <p:sp>
        <p:nvSpPr>
          <p:cNvPr id="19" name="Text Placeholder 5">
            <a:extLst>
              <a:ext uri="{FF2B5EF4-FFF2-40B4-BE49-F238E27FC236}">
                <a16:creationId xmlns:a16="http://schemas.microsoft.com/office/drawing/2014/main" id="{0557FA6F-661A-4326-AD62-5F97C532B065}"/>
              </a:ext>
            </a:extLst>
          </p:cNvPr>
          <p:cNvSpPr txBox="1">
            <a:spLocks/>
          </p:cNvSpPr>
          <p:nvPr/>
        </p:nvSpPr>
        <p:spPr>
          <a:xfrm>
            <a:off x="10306975" y="5109236"/>
            <a:ext cx="1669746"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p:txBody>
      </p:sp>
      <p:sp>
        <p:nvSpPr>
          <p:cNvPr id="20" name="Text Placeholder 5">
            <a:extLst>
              <a:ext uri="{FF2B5EF4-FFF2-40B4-BE49-F238E27FC236}">
                <a16:creationId xmlns:a16="http://schemas.microsoft.com/office/drawing/2014/main" id="{9E4F7267-F6C3-4D32-BE59-11001464375B}"/>
              </a:ext>
            </a:extLst>
          </p:cNvPr>
          <p:cNvSpPr txBox="1">
            <a:spLocks/>
          </p:cNvSpPr>
          <p:nvPr/>
        </p:nvSpPr>
        <p:spPr>
          <a:xfrm>
            <a:off x="10306975" y="5447103"/>
            <a:ext cx="1669746"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b="1">
                <a:solidFill>
                  <a:schemeClr val="accent1"/>
                </a:solidFill>
              </a:rPr>
              <a:t>Appendix</a:t>
            </a:r>
          </a:p>
        </p:txBody>
      </p:sp>
    </p:spTree>
    <p:extLst>
      <p:ext uri="{BB962C8B-B14F-4D97-AF65-F5344CB8AC3E}">
        <p14:creationId xmlns:p14="http://schemas.microsoft.com/office/powerpoint/2010/main" val="2746283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a:t>Like</a:t>
            </a:r>
            <a:endParaRPr lang="en-US"/>
          </a:p>
        </p:txBody>
      </p:sp>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Restricting &amp; Sorting</a:t>
              </a:r>
              <a:endParaRPr lang="en-US" sz="1000" b="1">
                <a:solidFill>
                  <a:schemeClr val="accent1"/>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sp>
        <p:nvSpPr>
          <p:cNvPr id="26" name="Rectangle 25">
            <a:extLst>
              <a:ext uri="{FF2B5EF4-FFF2-40B4-BE49-F238E27FC236}">
                <a16:creationId xmlns:a16="http://schemas.microsoft.com/office/drawing/2014/main" id="{511A0B41-AF0E-4204-BA4B-E69AC6C6A713}"/>
              </a:ext>
            </a:extLst>
          </p:cNvPr>
          <p:cNvSpPr>
            <a:spLocks noChangeArrowheads="1"/>
          </p:cNvSpPr>
          <p:nvPr/>
        </p:nvSpPr>
        <p:spPr bwMode="auto">
          <a:xfrm>
            <a:off x="469901" y="871897"/>
            <a:ext cx="8420100" cy="364202"/>
          </a:xfrm>
          <a:prstGeom prst="rect">
            <a:avLst/>
          </a:prstGeom>
          <a:solidFill>
            <a:schemeClr val="tx2"/>
          </a:solidFill>
          <a:ln w="12700" algn="ctr">
            <a:noFill/>
            <a:miter lim="800000"/>
            <a:headEnd/>
            <a:tailEnd/>
          </a:ln>
        </p:spPr>
        <p:txBody>
          <a:bodyPr wrap="square" lIns="88900" tIns="88900" rIns="88900" bIns="88900" anchor="ctr">
            <a:spAutoFit/>
          </a:bodyPr>
          <a:lstStyle/>
          <a:p>
            <a:pPr defTabSz="1019175"/>
            <a:r>
              <a:rPr lang="en-US" sz="1200">
                <a:solidFill>
                  <a:schemeClr val="bg1"/>
                </a:solidFill>
              </a:rPr>
              <a:t>Wildcards</a:t>
            </a:r>
          </a:p>
        </p:txBody>
      </p:sp>
      <p:sp>
        <p:nvSpPr>
          <p:cNvPr id="27" name="Rectangle 3">
            <a:extLst>
              <a:ext uri="{FF2B5EF4-FFF2-40B4-BE49-F238E27FC236}">
                <a16:creationId xmlns:a16="http://schemas.microsoft.com/office/drawing/2014/main" id="{779B5D48-C0DE-4475-BE97-69ADC0350B7A}"/>
              </a:ext>
            </a:extLst>
          </p:cNvPr>
          <p:cNvSpPr txBox="1">
            <a:spLocks noChangeArrowheads="1"/>
          </p:cNvSpPr>
          <p:nvPr/>
        </p:nvSpPr>
        <p:spPr>
          <a:xfrm>
            <a:off x="469900" y="1338171"/>
            <a:ext cx="7758113" cy="1264281"/>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71450" indent="-171450">
              <a:buFont typeface="Wingdings" panose="05000000000000000000" pitchFamily="2" charset="2"/>
              <a:buChar char="Ø"/>
            </a:pPr>
            <a:r>
              <a:rPr lang="en-US" altLang="en-US"/>
              <a:t>% </a:t>
            </a:r>
            <a:r>
              <a:rPr lang="en-US" altLang="en-US">
                <a:sym typeface="Wingdings" panose="05000000000000000000" pitchFamily="2" charset="2"/>
              </a:rPr>
              <a:t> any sequence of zero or more characters</a:t>
            </a:r>
          </a:p>
          <a:p>
            <a:pPr marL="171450" indent="-171450">
              <a:buFont typeface="Wingdings" panose="05000000000000000000" pitchFamily="2" charset="2"/>
              <a:buChar char="Ø"/>
            </a:pPr>
            <a:r>
              <a:rPr lang="en-US" altLang="en-US">
                <a:sym typeface="Wingdings" panose="05000000000000000000" pitchFamily="2" charset="2"/>
              </a:rPr>
              <a:t>_ (underscore)  any single character</a:t>
            </a:r>
          </a:p>
          <a:p>
            <a:pPr marL="171450" indent="-171450">
              <a:buFont typeface="Wingdings" panose="05000000000000000000" pitchFamily="2" charset="2"/>
              <a:buChar char="Ø"/>
            </a:pPr>
            <a:r>
              <a:rPr lang="en-US" altLang="en-US">
                <a:sym typeface="Wingdings" panose="05000000000000000000" pitchFamily="2" charset="2"/>
              </a:rPr>
              <a:t>ESCAPE Option to match wildcard characters</a:t>
            </a:r>
          </a:p>
        </p:txBody>
      </p:sp>
      <p:sp>
        <p:nvSpPr>
          <p:cNvPr id="28" name="Rectangle 4">
            <a:extLst>
              <a:ext uri="{FF2B5EF4-FFF2-40B4-BE49-F238E27FC236}">
                <a16:creationId xmlns:a16="http://schemas.microsoft.com/office/drawing/2014/main" id="{35AF1AE7-F5E4-49B6-9D98-59B21F4BC9CF}"/>
              </a:ext>
            </a:extLst>
          </p:cNvPr>
          <p:cNvSpPr>
            <a:spLocks noChangeArrowheads="1"/>
          </p:cNvSpPr>
          <p:nvPr/>
        </p:nvSpPr>
        <p:spPr bwMode="auto">
          <a:xfrm>
            <a:off x="469900" y="2454131"/>
            <a:ext cx="72771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buFont typeface="Wingdings" panose="05000000000000000000" pitchFamily="2" charset="2"/>
              <a:buNone/>
            </a:pPr>
            <a:r>
              <a:rPr lang="en-US" altLang="en-US" sz="1400">
                <a:latin typeface="Courier"/>
                <a:cs typeface="+mn-cs"/>
              </a:rPr>
              <a:t>select * from employees where UPPER(FIRST_NAME) LIKE 'N_ENA%';</a:t>
            </a:r>
          </a:p>
        </p:txBody>
      </p:sp>
      <p:pic>
        <p:nvPicPr>
          <p:cNvPr id="29" name="Picture 5">
            <a:extLst>
              <a:ext uri="{FF2B5EF4-FFF2-40B4-BE49-F238E27FC236}">
                <a16:creationId xmlns:a16="http://schemas.microsoft.com/office/drawing/2014/main" id="{33C87236-30B6-4F15-989F-26B0EBBD88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0" y="3012027"/>
            <a:ext cx="72771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4">
            <a:extLst>
              <a:ext uri="{FF2B5EF4-FFF2-40B4-BE49-F238E27FC236}">
                <a16:creationId xmlns:a16="http://schemas.microsoft.com/office/drawing/2014/main" id="{568879FC-BBE0-4466-9BB1-B1CB117756D7}"/>
              </a:ext>
            </a:extLst>
          </p:cNvPr>
          <p:cNvSpPr>
            <a:spLocks noChangeArrowheads="1"/>
          </p:cNvSpPr>
          <p:nvPr/>
        </p:nvSpPr>
        <p:spPr bwMode="auto">
          <a:xfrm>
            <a:off x="469900" y="3539489"/>
            <a:ext cx="84201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1400">
                <a:latin typeface="Courier"/>
                <a:cs typeface="+mn-cs"/>
              </a:rPr>
              <a:t>select * FROM EMPLOYEES where JOB_ID LIKE 'SA\_%' ESCAPE '\</a:t>
            </a:r>
            <a:r>
              <a:rPr lang="en-US" altLang="en-US" sz="1400">
                <a:latin typeface="Courier"/>
              </a:rPr>
              <a:t>'</a:t>
            </a:r>
            <a:r>
              <a:rPr lang="en-US" altLang="en-US" sz="1400">
                <a:latin typeface="Courier"/>
                <a:cs typeface="+mn-cs"/>
              </a:rPr>
              <a:t>;</a:t>
            </a:r>
          </a:p>
        </p:txBody>
      </p:sp>
      <p:pic>
        <p:nvPicPr>
          <p:cNvPr id="31" name="Picture 7">
            <a:extLst>
              <a:ext uri="{FF2B5EF4-FFF2-40B4-BE49-F238E27FC236}">
                <a16:creationId xmlns:a16="http://schemas.microsoft.com/office/drawing/2014/main" id="{CBBEDB45-7DD8-45DF-8882-198C4431B5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9900" y="3926767"/>
            <a:ext cx="7648575"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4">
            <a:extLst>
              <a:ext uri="{FF2B5EF4-FFF2-40B4-BE49-F238E27FC236}">
                <a16:creationId xmlns:a16="http://schemas.microsoft.com/office/drawing/2014/main" id="{F40F3EFF-54E0-4D6C-9DDF-381A82151D3D}"/>
              </a:ext>
            </a:extLst>
          </p:cNvPr>
          <p:cNvSpPr>
            <a:spLocks noChangeArrowheads="1"/>
          </p:cNvSpPr>
          <p:nvPr/>
        </p:nvSpPr>
        <p:spPr bwMode="auto">
          <a:xfrm>
            <a:off x="469900" y="5005750"/>
            <a:ext cx="85105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buFont typeface="Wingdings" panose="05000000000000000000" pitchFamily="2" charset="2"/>
              <a:buNone/>
            </a:pPr>
            <a:r>
              <a:rPr lang="en-US" altLang="en-US" sz="1400">
                <a:latin typeface="Courier"/>
                <a:cs typeface="+mn-cs"/>
              </a:rPr>
              <a:t>select * from employees where FIRST_NAME LIKE '</a:t>
            </a:r>
            <a:r>
              <a:rPr lang="en-US" altLang="en-US" sz="1400" err="1">
                <a:latin typeface="Courier"/>
                <a:cs typeface="+mn-cs"/>
              </a:rPr>
              <a:t>N_e</a:t>
            </a:r>
            <a:r>
              <a:rPr lang="en-US" altLang="en-US" sz="1400">
                <a:latin typeface="Courier"/>
                <a:cs typeface="+mn-cs"/>
              </a:rPr>
              <a:t>%</a:t>
            </a:r>
            <a:r>
              <a:rPr lang="en-US" altLang="en-US" sz="1400">
                <a:latin typeface="Courier"/>
              </a:rPr>
              <a:t>'</a:t>
            </a:r>
            <a:r>
              <a:rPr lang="en-US" altLang="en-US" sz="1400">
                <a:latin typeface="Courier"/>
                <a:cs typeface="+mn-cs"/>
              </a:rPr>
              <a:t>;</a:t>
            </a:r>
          </a:p>
        </p:txBody>
      </p:sp>
      <p:pic>
        <p:nvPicPr>
          <p:cNvPr id="33" name="Picture 9">
            <a:extLst>
              <a:ext uri="{FF2B5EF4-FFF2-40B4-BE49-F238E27FC236}">
                <a16:creationId xmlns:a16="http://schemas.microsoft.com/office/drawing/2014/main" id="{FB7447B1-FA36-44E0-98DF-08F229B0B36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900" y="5539327"/>
            <a:ext cx="8251826"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E915EF4D-EC31-44E7-A344-03F11D645FE2}"/>
              </a:ext>
            </a:extLst>
          </p:cNvPr>
          <p:cNvPicPr>
            <a:picLocks noChangeAspect="1"/>
          </p:cNvPicPr>
          <p:nvPr/>
        </p:nvPicPr>
        <p:blipFill>
          <a:blip r:embed="rId6"/>
          <a:stretch>
            <a:fillRect/>
          </a:stretch>
        </p:blipFill>
        <p:spPr>
          <a:xfrm>
            <a:off x="11620870" y="319596"/>
            <a:ext cx="463953" cy="514364"/>
          </a:xfrm>
          <a:prstGeom prst="rect">
            <a:avLst/>
          </a:prstGeom>
        </p:spPr>
      </p:pic>
      <p:sp>
        <p:nvSpPr>
          <p:cNvPr id="64" name="Text Placeholder 5">
            <a:extLst>
              <a:ext uri="{FF2B5EF4-FFF2-40B4-BE49-F238E27FC236}">
                <a16:creationId xmlns:a16="http://schemas.microsoft.com/office/drawing/2014/main" id="{3043C66E-E28A-45E3-820B-62816FABCBEC}"/>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28062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a:t>Examples</a:t>
            </a:r>
            <a:endParaRPr lang="en-US"/>
          </a:p>
        </p:txBody>
      </p:sp>
      <p:grpSp>
        <p:nvGrpSpPr>
          <p:cNvPr id="12" name="Group 11">
            <a:extLst>
              <a:ext uri="{FF2B5EF4-FFF2-40B4-BE49-F238E27FC236}">
                <a16:creationId xmlns:a16="http://schemas.microsoft.com/office/drawing/2014/main" id="{B544FBD9-47C1-42EF-8D17-1F46A7D2DACE}"/>
              </a:ext>
            </a:extLst>
          </p:cNvPr>
          <p:cNvGrpSpPr/>
          <p:nvPr/>
        </p:nvGrpSpPr>
        <p:grpSpPr>
          <a:xfrm>
            <a:off x="10306975" y="1748820"/>
            <a:ext cx="1669746" cy="3199651"/>
            <a:chOff x="10209320" y="2301960"/>
            <a:chExt cx="1829544" cy="2288099"/>
          </a:xfrm>
        </p:grpSpPr>
        <p:sp>
          <p:nvSpPr>
            <p:cNvPr id="47" name="Text Placeholder 5">
              <a:extLst>
                <a:ext uri="{FF2B5EF4-FFF2-40B4-BE49-F238E27FC236}">
                  <a16:creationId xmlns:a16="http://schemas.microsoft.com/office/drawing/2014/main" id="{2383DEB5-58A1-49EF-8A0B-942223FDBB52}"/>
                </a:ext>
              </a:extLst>
            </p:cNvPr>
            <p:cNvSpPr txBox="1">
              <a:spLocks/>
            </p:cNvSpPr>
            <p:nvPr/>
          </p:nvSpPr>
          <p:spPr>
            <a:xfrm>
              <a:off x="10209320" y="2570812"/>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b="1">
                  <a:solidFill>
                    <a:schemeClr val="accent1"/>
                  </a:solidFill>
                </a:rPr>
                <a:t>Restricting &amp; Sorting</a:t>
              </a:r>
              <a:endParaRPr lang="en-US" sz="1000" b="1">
                <a:solidFill>
                  <a:schemeClr val="accent1"/>
                </a:solidFill>
              </a:endParaRPr>
            </a:p>
          </p:txBody>
        </p:sp>
        <p:sp>
          <p:nvSpPr>
            <p:cNvPr id="48" name="Text Placeholder 5">
              <a:extLst>
                <a:ext uri="{FF2B5EF4-FFF2-40B4-BE49-F238E27FC236}">
                  <a16:creationId xmlns:a16="http://schemas.microsoft.com/office/drawing/2014/main" id="{5AAA9AC8-F5FE-4F04-B96A-F5E7ABFE75DD}"/>
                </a:ext>
              </a:extLst>
            </p:cNvPr>
            <p:cNvSpPr txBox="1">
              <a:spLocks/>
            </p:cNvSpPr>
            <p:nvPr/>
          </p:nvSpPr>
          <p:spPr>
            <a:xfrm>
              <a:off x="10209320" y="283866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Single Row Functions</a:t>
              </a:r>
              <a:endParaRPr lang="en-US" sz="1000">
                <a:solidFill>
                  <a:schemeClr val="bg2"/>
                </a:solidFill>
              </a:endParaRPr>
            </a:p>
          </p:txBody>
        </p:sp>
        <p:sp>
          <p:nvSpPr>
            <p:cNvPr id="49" name="Text Placeholder 5">
              <a:extLst>
                <a:ext uri="{FF2B5EF4-FFF2-40B4-BE49-F238E27FC236}">
                  <a16:creationId xmlns:a16="http://schemas.microsoft.com/office/drawing/2014/main" id="{EEB5A2D2-6F9E-42EF-9F46-D65B31B0C1BB}"/>
                </a:ext>
              </a:extLst>
            </p:cNvPr>
            <p:cNvSpPr txBox="1">
              <a:spLocks/>
            </p:cNvSpPr>
            <p:nvPr/>
          </p:nvSpPr>
          <p:spPr>
            <a:xfrm>
              <a:off x="10209320" y="310430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Joining Multiple Tables</a:t>
              </a:r>
              <a:endParaRPr lang="en-US" sz="1000">
                <a:solidFill>
                  <a:schemeClr val="bg2"/>
                </a:solidFill>
              </a:endParaRPr>
            </a:p>
          </p:txBody>
        </p:sp>
        <p:sp>
          <p:nvSpPr>
            <p:cNvPr id="50" name="Text Placeholder 5">
              <a:extLst>
                <a:ext uri="{FF2B5EF4-FFF2-40B4-BE49-F238E27FC236}">
                  <a16:creationId xmlns:a16="http://schemas.microsoft.com/office/drawing/2014/main" id="{8BF65B58-104D-4383-B742-6989AB7106D2}"/>
                </a:ext>
              </a:extLst>
            </p:cNvPr>
            <p:cNvSpPr txBox="1">
              <a:spLocks/>
            </p:cNvSpPr>
            <p:nvPr/>
          </p:nvSpPr>
          <p:spPr>
            <a:xfrm>
              <a:off x="10209320" y="3366962"/>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Aggregation</a:t>
              </a:r>
              <a:endParaRPr lang="en-US" sz="1000">
                <a:solidFill>
                  <a:schemeClr val="bg2"/>
                </a:solidFill>
              </a:endParaRPr>
            </a:p>
          </p:txBody>
        </p:sp>
        <p:sp>
          <p:nvSpPr>
            <p:cNvPr id="51" name="Text Placeholder 5">
              <a:extLst>
                <a:ext uri="{FF2B5EF4-FFF2-40B4-BE49-F238E27FC236}">
                  <a16:creationId xmlns:a16="http://schemas.microsoft.com/office/drawing/2014/main" id="{332B2F6E-F10D-4413-A2D7-6E6DF269BEE4}"/>
                </a:ext>
              </a:extLst>
            </p:cNvPr>
            <p:cNvSpPr txBox="1">
              <a:spLocks/>
            </p:cNvSpPr>
            <p:nvPr/>
          </p:nvSpPr>
          <p:spPr>
            <a:xfrm>
              <a:off x="10209320" y="3629615"/>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Analytical Functions</a:t>
              </a:r>
              <a:endParaRPr lang="en-US" sz="1000">
                <a:solidFill>
                  <a:schemeClr val="bg2"/>
                </a:solidFill>
              </a:endParaRPr>
            </a:p>
          </p:txBody>
        </p:sp>
        <p:sp>
          <p:nvSpPr>
            <p:cNvPr id="52" name="Text Placeholder 5">
              <a:extLst>
                <a:ext uri="{FF2B5EF4-FFF2-40B4-BE49-F238E27FC236}">
                  <a16:creationId xmlns:a16="http://schemas.microsoft.com/office/drawing/2014/main" id="{7928EB35-6E31-47F3-8965-026FA49DA05D}"/>
                </a:ext>
              </a:extLst>
            </p:cNvPr>
            <p:cNvSpPr txBox="1">
              <a:spLocks/>
            </p:cNvSpPr>
            <p:nvPr/>
          </p:nvSpPr>
          <p:spPr>
            <a:xfrm>
              <a:off x="10209320" y="3898467"/>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Subqueries</a:t>
              </a:r>
              <a:endParaRPr lang="en-US" sz="1000">
                <a:solidFill>
                  <a:schemeClr val="bg2"/>
                </a:solidFill>
              </a:endParaRPr>
            </a:p>
          </p:txBody>
        </p:sp>
        <p:sp>
          <p:nvSpPr>
            <p:cNvPr id="53" name="Text Placeholder 5">
              <a:extLst>
                <a:ext uri="{FF2B5EF4-FFF2-40B4-BE49-F238E27FC236}">
                  <a16:creationId xmlns:a16="http://schemas.microsoft.com/office/drawing/2014/main" id="{C98EAD6C-2969-40BE-9318-D93CD1B80DC8}"/>
                </a:ext>
              </a:extLst>
            </p:cNvPr>
            <p:cNvSpPr txBox="1">
              <a:spLocks/>
            </p:cNvSpPr>
            <p:nvPr/>
          </p:nvSpPr>
          <p:spPr>
            <a:xfrm>
              <a:off x="10209320" y="4167319"/>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Set Operators</a:t>
              </a:r>
              <a:endParaRPr lang="en-US" sz="1000">
                <a:solidFill>
                  <a:schemeClr val="bg2"/>
                </a:solidFill>
              </a:endParaRPr>
            </a:p>
          </p:txBody>
        </p:sp>
        <p:sp>
          <p:nvSpPr>
            <p:cNvPr id="54" name="Text Placeholder 5">
              <a:extLst>
                <a:ext uri="{FF2B5EF4-FFF2-40B4-BE49-F238E27FC236}">
                  <a16:creationId xmlns:a16="http://schemas.microsoft.com/office/drawing/2014/main" id="{B9E97FBD-4472-498A-B5CE-E95EA1ECB77A}"/>
                </a:ext>
              </a:extLst>
            </p:cNvPr>
            <p:cNvSpPr txBox="1">
              <a:spLocks/>
            </p:cNvSpPr>
            <p:nvPr/>
          </p:nvSpPr>
          <p:spPr>
            <a:xfrm>
              <a:off x="10209320" y="4436171"/>
              <a:ext cx="1829544" cy="153888"/>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altLang="en-US" sz="1000">
                  <a:solidFill>
                    <a:schemeClr val="bg2"/>
                  </a:solidFill>
                </a:rPr>
                <a:t>Hierarchical Retrieval</a:t>
              </a:r>
              <a:endParaRPr lang="en-US" sz="1000">
                <a:solidFill>
                  <a:schemeClr val="bg2"/>
                </a:solidFill>
              </a:endParaRPr>
            </a:p>
          </p:txBody>
        </p:sp>
        <p:sp>
          <p:nvSpPr>
            <p:cNvPr id="56" name="Text Placeholder 5">
              <a:extLst>
                <a:ext uri="{FF2B5EF4-FFF2-40B4-BE49-F238E27FC236}">
                  <a16:creationId xmlns:a16="http://schemas.microsoft.com/office/drawing/2014/main" id="{9E31F4B3-5073-4EFE-A4F1-38F0F58B37F8}"/>
                </a:ext>
              </a:extLst>
            </p:cNvPr>
            <p:cNvSpPr txBox="1">
              <a:spLocks/>
            </p:cNvSpPr>
            <p:nvPr/>
          </p:nvSpPr>
          <p:spPr>
            <a:xfrm>
              <a:off x="10209320" y="2301960"/>
              <a:ext cx="1829544" cy="110047"/>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spcAft>
                  <a:spcPts val="0"/>
                </a:spcAft>
              </a:pPr>
              <a:r>
                <a:rPr lang="en-US" sz="1000">
                  <a:solidFill>
                    <a:schemeClr val="bg2"/>
                  </a:solidFill>
                </a:rPr>
                <a:t>Course Content</a:t>
              </a:r>
            </a:p>
          </p:txBody>
        </p:sp>
      </p:grpSp>
      <p:pic>
        <p:nvPicPr>
          <p:cNvPr id="22" name="Picture 4">
            <a:extLst>
              <a:ext uri="{FF2B5EF4-FFF2-40B4-BE49-F238E27FC236}">
                <a16:creationId xmlns:a16="http://schemas.microsoft.com/office/drawing/2014/main" id="{09A9C4B3-3E98-4DAC-945B-D130081829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125" y="1872350"/>
            <a:ext cx="6100916" cy="1276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5">
            <a:extLst>
              <a:ext uri="{FF2B5EF4-FFF2-40B4-BE49-F238E27FC236}">
                <a16:creationId xmlns:a16="http://schemas.microsoft.com/office/drawing/2014/main" id="{FD24EA2C-2D66-4393-82CF-780F69FE95C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2124" y="3718805"/>
            <a:ext cx="4247981" cy="230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3">
            <a:extLst>
              <a:ext uri="{FF2B5EF4-FFF2-40B4-BE49-F238E27FC236}">
                <a16:creationId xmlns:a16="http://schemas.microsoft.com/office/drawing/2014/main" id="{FE44BFB9-6464-4506-A0F2-10516DAAADFD}"/>
              </a:ext>
            </a:extLst>
          </p:cNvPr>
          <p:cNvSpPr txBox="1">
            <a:spLocks noChangeArrowheads="1"/>
          </p:cNvSpPr>
          <p:nvPr/>
        </p:nvSpPr>
        <p:spPr>
          <a:xfrm>
            <a:off x="492125" y="958206"/>
            <a:ext cx="8101012" cy="788981"/>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defRPr/>
            </a:pPr>
            <a:r>
              <a:rPr lang="en-US" altLang="en-US" sz="1400">
                <a:latin typeface="Courier"/>
              </a:rPr>
              <a:t>select FIRST_NAME,LAST_NAME,EMAIL,SALARY,JOB_ID from employees where JOB_ID='IT_PROG' AND SALARY BETWEEN 9000 AND 24000;</a:t>
            </a:r>
          </a:p>
          <a:p>
            <a:pPr>
              <a:defRPr/>
            </a:pPr>
            <a:endParaRPr lang="en-US" altLang="en-US" sz="1050"/>
          </a:p>
        </p:txBody>
      </p:sp>
      <p:sp>
        <p:nvSpPr>
          <p:cNvPr id="25" name="Rectangle 3">
            <a:extLst>
              <a:ext uri="{FF2B5EF4-FFF2-40B4-BE49-F238E27FC236}">
                <a16:creationId xmlns:a16="http://schemas.microsoft.com/office/drawing/2014/main" id="{B787A2B8-B133-4900-B469-466D0C310715}"/>
              </a:ext>
            </a:extLst>
          </p:cNvPr>
          <p:cNvSpPr txBox="1">
            <a:spLocks noChangeArrowheads="1"/>
          </p:cNvSpPr>
          <p:nvPr/>
        </p:nvSpPr>
        <p:spPr>
          <a:xfrm>
            <a:off x="492124" y="3045106"/>
            <a:ext cx="8101012" cy="526770"/>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ltLang="en-US" sz="1400">
                <a:latin typeface="Courier"/>
              </a:rPr>
              <a:t>select * from employees where JOB_ID='IT_PROG' OR (SALARY BETWEEN 9000 AND 24000);</a:t>
            </a:r>
          </a:p>
        </p:txBody>
      </p:sp>
      <p:pic>
        <p:nvPicPr>
          <p:cNvPr id="34" name="Picture 33">
            <a:extLst>
              <a:ext uri="{FF2B5EF4-FFF2-40B4-BE49-F238E27FC236}">
                <a16:creationId xmlns:a16="http://schemas.microsoft.com/office/drawing/2014/main" id="{707BAF80-68F4-47AF-8216-08DC268C40CA}"/>
              </a:ext>
            </a:extLst>
          </p:cNvPr>
          <p:cNvPicPr>
            <a:picLocks noChangeAspect="1"/>
          </p:cNvPicPr>
          <p:nvPr/>
        </p:nvPicPr>
        <p:blipFill>
          <a:blip r:embed="rId5"/>
          <a:stretch>
            <a:fillRect/>
          </a:stretch>
        </p:blipFill>
        <p:spPr>
          <a:xfrm>
            <a:off x="11620870" y="319596"/>
            <a:ext cx="463953" cy="514364"/>
          </a:xfrm>
          <a:prstGeom prst="rect">
            <a:avLst/>
          </a:prstGeom>
        </p:spPr>
      </p:pic>
      <p:sp>
        <p:nvSpPr>
          <p:cNvPr id="19" name="Text Placeholder 5">
            <a:extLst>
              <a:ext uri="{FF2B5EF4-FFF2-40B4-BE49-F238E27FC236}">
                <a16:creationId xmlns:a16="http://schemas.microsoft.com/office/drawing/2014/main" id="{B797FCCC-F903-451C-9B71-CFFE09835CD2}"/>
              </a:ext>
            </a:extLst>
          </p:cNvPr>
          <p:cNvSpPr txBox="1">
            <a:spLocks/>
          </p:cNvSpPr>
          <p:nvPr/>
        </p:nvSpPr>
        <p:spPr>
          <a:xfrm>
            <a:off x="10306975" y="5109236"/>
            <a:ext cx="1669746" cy="461665"/>
          </a:xfrm>
          <a:prstGeom prst="rect">
            <a:avLst/>
          </a:prstGeom>
        </p:spPr>
        <p:txBody>
          <a:bodyPr vert="horz" wrap="square" lIns="0" tIns="0" rIns="0" bIns="0" rtlCol="0">
            <a:spAutoFit/>
          </a:bodyPr>
          <a:lstStyle>
            <a:lvl1pPr marL="0" indent="0" algn="l" defTabSz="1219170" rtl="0" eaLnBrk="1" latinLnBrk="0" hangingPunct="1">
              <a:spcBef>
                <a:spcPts val="600"/>
              </a:spcBef>
              <a:spcAft>
                <a:spcPts val="600"/>
              </a:spcAft>
              <a:buSzPct val="100000"/>
              <a:buFont typeface="Arial" panose="020B0604020202020204" pitchFamily="34" charset="0"/>
              <a:buNone/>
              <a:tabLst>
                <a:tab pos="6705432" algn="r"/>
              </a:tabLst>
              <a:defRPr sz="1200" b="0" kern="1200">
                <a:solidFill>
                  <a:schemeClr val="tx1"/>
                </a:solidFill>
                <a:latin typeface="+mn-lt"/>
                <a:ea typeface="+mn-ea"/>
                <a:cs typeface="+mn-cs"/>
              </a:defRPr>
            </a:lvl1pPr>
            <a:lvl2pPr marL="0" indent="0" algn="l" defTabSz="1219170" rtl="0" eaLnBrk="1" latinLnBrk="0" hangingPunct="1">
              <a:spcBef>
                <a:spcPts val="600"/>
              </a:spcBef>
              <a:spcAft>
                <a:spcPts val="600"/>
              </a:spcAft>
              <a:buClrTx/>
              <a:buSzPct val="100000"/>
              <a:buFont typeface="Arial"/>
              <a:buNone/>
              <a:tabLst>
                <a:tab pos="6705432" algn="r"/>
              </a:tabLst>
              <a:defRPr lang="en-US" sz="1200" b="1" kern="1200">
                <a:solidFill>
                  <a:schemeClr val="tx1"/>
                </a:solidFill>
                <a:latin typeface="+mn-lt"/>
                <a:ea typeface="+mn-ea"/>
                <a:cs typeface="+mn-cs"/>
              </a:defRPr>
            </a:lvl2pPr>
            <a:lvl3pPr marL="180000" indent="-180000" algn="l" defTabSz="1219170"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a:solidFill>
                  <a:schemeClr val="tx1"/>
                </a:solidFill>
                <a:latin typeface="+mn-lt"/>
                <a:ea typeface="+mn-ea"/>
                <a:cs typeface="+mn-cs"/>
              </a:defRPr>
            </a:lvl3pPr>
            <a:lvl4pPr marL="360000" indent="-180000" algn="l" defTabSz="1219170" rtl="0" eaLnBrk="1" latinLnBrk="0" hangingPunct="1">
              <a:spcBef>
                <a:spcPts val="600"/>
              </a:spcBef>
              <a:spcAft>
                <a:spcPts val="600"/>
              </a:spcAft>
              <a:buClrTx/>
              <a:buSzPct val="100000"/>
              <a:buFont typeface="Verdana" panose="020B0604030504040204" pitchFamily="34" charset="0"/>
              <a:buChar char="−"/>
              <a:tabLst>
                <a:tab pos="6705432" algn="r"/>
              </a:tabLst>
              <a:defRPr lang="en-US" sz="1200" kern="1200" baseline="0">
                <a:solidFill>
                  <a:schemeClr val="tx1"/>
                </a:solidFill>
                <a:latin typeface="+mn-lt"/>
                <a:ea typeface="+mn-ea"/>
                <a:cs typeface="+mn-cs"/>
              </a:defRPr>
            </a:lvl4pPr>
            <a:lvl5pPr marL="540000" indent="-180000" algn="l" defTabSz="1064657" rtl="0" eaLnBrk="1" latinLnBrk="0" hangingPunct="1">
              <a:spcBef>
                <a:spcPts val="600"/>
              </a:spcBef>
              <a:spcAft>
                <a:spcPts val="600"/>
              </a:spcAft>
              <a:buClrTx/>
              <a:buSzPct val="100000"/>
              <a:buFont typeface="Arial" panose="020B0604020202020204" pitchFamily="34" charset="0"/>
              <a:buChar char="•"/>
              <a:tabLst>
                <a:tab pos="6705432" algn="r"/>
              </a:tabLst>
              <a:defRPr lang="en-US" sz="1200" kern="1200" baseline="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r"/>
            <a:r>
              <a:rPr lang="en-US" sz="1000">
                <a:solidFill>
                  <a:schemeClr val="bg1">
                    <a:lumMod val="85000"/>
                  </a:schemeClr>
                </a:solidFill>
                <a:latin typeface="Verdana" panose="020B0604030504040204" pitchFamily="34" charset="0"/>
              </a:rPr>
              <a:t>Additional Practice</a:t>
            </a:r>
            <a:endParaRPr lang="en-US" altLang="en-US" sz="1000">
              <a:solidFill>
                <a:schemeClr val="bg1">
                  <a:lumMod val="85000"/>
                </a:schemeClr>
              </a:solidFill>
            </a:endParaRPr>
          </a:p>
          <a:p>
            <a:pPr algn="r">
              <a:spcAft>
                <a:spcPts val="0"/>
              </a:spcAft>
            </a:pPr>
            <a:r>
              <a:rPr lang="en-US" altLang="en-US" sz="1000">
                <a:solidFill>
                  <a:schemeClr val="bg1">
                    <a:lumMod val="85000"/>
                  </a:schemeClr>
                </a:solidFill>
              </a:rPr>
              <a:t>Appendix</a:t>
            </a:r>
            <a:endParaRPr lang="en-US" sz="1000">
              <a:solidFill>
                <a:schemeClr val="bg1">
                  <a:lumMod val="85000"/>
                </a:schemeClr>
              </a:solidFill>
            </a:endParaRPr>
          </a:p>
        </p:txBody>
      </p:sp>
    </p:spTree>
    <p:extLst>
      <p:ext uri="{BB962C8B-B14F-4D97-AF65-F5344CB8AC3E}">
        <p14:creationId xmlns:p14="http://schemas.microsoft.com/office/powerpoint/2010/main" val="651038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 Title">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3834B3A5-31E6-5443-99E3-BA98721EC38B}"/>
    </a:ext>
  </a:extLst>
</a:theme>
</file>

<file path=ppt/theme/theme2.xml><?xml version="1.0" encoding="utf-8"?>
<a:theme xmlns:a="http://schemas.openxmlformats.org/drawingml/2006/main" name="2 Slides">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EEF797E3-93FD-3144-B017-07C87BDCB7B9}"/>
    </a:ext>
  </a:extLst>
</a:theme>
</file>

<file path=ppt/theme/theme3.xml><?xml version="1.0" encoding="utf-8"?>
<a:theme xmlns:a="http://schemas.openxmlformats.org/drawingml/2006/main" name="3 Divider color">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1BFF4067-D56E-B34C-B2FC-884ACB5F793B}"/>
    </a:ext>
  </a:extLst>
</a:theme>
</file>

<file path=ppt/theme/theme4.xml><?xml version="1.0" encoding="utf-8"?>
<a:theme xmlns:a="http://schemas.openxmlformats.org/drawingml/2006/main" name="4 Copyright">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BDA1B2DF-ECA5-4344-958E-5891E5A98CB8}"/>
    </a:ext>
  </a:extLst>
</a:theme>
</file>

<file path=ppt/theme/theme5.xml><?xml version="1.0" encoding="utf-8"?>
<a:theme xmlns:a="http://schemas.openxmlformats.org/drawingml/2006/main" name="1_4 Copyright_blac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 Deloitte_16_9_Onscreen_Dynamic" id="{233224E4-B556-DB4A-BB5F-456AD962D47A}" vid="{7BFB40B8-DECA-E247-B7FC-A9828D8BE17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263E6F2B56D14089B53AC19E295D9D" ma:contentTypeVersion="2" ma:contentTypeDescription="Create a new document." ma:contentTypeScope="" ma:versionID="308d51fb8775aed903e72ad21e3dfb0f">
  <xsd:schema xmlns:xsd="http://www.w3.org/2001/XMLSchema" xmlns:xs="http://www.w3.org/2001/XMLSchema" xmlns:p="http://schemas.microsoft.com/office/2006/metadata/properties" xmlns:ns2="a79fcfd5-e661-450c-a10f-7b274a2b4e26" targetNamespace="http://schemas.microsoft.com/office/2006/metadata/properties" ma:root="true" ma:fieldsID="67b57024bda66a8a7d31d682160d6d39" ns2:_="">
    <xsd:import namespace="a79fcfd5-e661-450c-a10f-7b274a2b4e2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9fcfd5-e661-450c-a10f-7b274a2b4e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52D923-AD01-4568-876D-E993D17CCC99}">
  <ds:schemaRefs>
    <ds:schemaRef ds:uri="a9f43292-a69e-4d09-9ce3-23fe6d11d57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044B2A8-62C0-4AA6-AD98-736CFDC540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9fcfd5-e661-450c-a10f-7b274a2b4e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F35706-7415-4D66-8C44-2EBC518DF4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Deloitte_16_9_Onscreen_Dynamic (3)</Template>
  <TotalTime>1283</TotalTime>
  <Words>14866</Words>
  <Application>Microsoft Office PowerPoint</Application>
  <PresentationFormat>Widescreen</PresentationFormat>
  <Paragraphs>1776</Paragraphs>
  <Slides>76</Slides>
  <Notes>75</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3</vt:i4>
      </vt:variant>
      <vt:variant>
        <vt:lpstr>Slide Titles</vt:lpstr>
      </vt:variant>
      <vt:variant>
        <vt:i4>76</vt:i4>
      </vt:variant>
    </vt:vector>
  </HeadingPairs>
  <TitlesOfParts>
    <vt:vector size="92" baseType="lpstr">
      <vt:lpstr>Arial</vt:lpstr>
      <vt:lpstr>Calibri</vt:lpstr>
      <vt:lpstr>Courier</vt:lpstr>
      <vt:lpstr>Courier New</vt:lpstr>
      <vt:lpstr>Helvetica Neue</vt:lpstr>
      <vt:lpstr>Verdana</vt:lpstr>
      <vt:lpstr>Wingdings</vt:lpstr>
      <vt:lpstr>Wingdings 2</vt:lpstr>
      <vt:lpstr>1 Title</vt:lpstr>
      <vt:lpstr>2 Slides</vt:lpstr>
      <vt:lpstr>3 Divider color</vt:lpstr>
      <vt:lpstr>4 Copyright</vt:lpstr>
      <vt:lpstr>1_4 Copyright_black</vt:lpstr>
      <vt:lpstr>think-cell Slide</vt:lpstr>
      <vt:lpstr>Packager Shell Object</vt:lpstr>
      <vt:lpstr>Document</vt:lpstr>
      <vt:lpstr>PowerPoint Presentation</vt:lpstr>
      <vt:lpstr>PowerPoint Presentation</vt:lpstr>
      <vt:lpstr>Course Content</vt:lpstr>
      <vt:lpstr>Restricting Data</vt:lpstr>
      <vt:lpstr>Limiting Rows Selected</vt:lpstr>
      <vt:lpstr>Comparison Operators</vt:lpstr>
      <vt:lpstr>Examples</vt:lpstr>
      <vt:lpstr>Like</vt:lpstr>
      <vt:lpstr>Examples</vt:lpstr>
      <vt:lpstr>ORDER BY Clause</vt:lpstr>
      <vt:lpstr>Practice Exercise</vt:lpstr>
      <vt:lpstr>PowerPoint Presentation</vt:lpstr>
      <vt:lpstr>Overview and Types</vt:lpstr>
      <vt:lpstr>Character functions</vt:lpstr>
      <vt:lpstr>Other Character functions</vt:lpstr>
      <vt:lpstr>General Functions</vt:lpstr>
      <vt:lpstr>REGEXP_LIKE,REGEXP_REPLACE</vt:lpstr>
      <vt:lpstr>DECODE and CASE</vt:lpstr>
      <vt:lpstr>Number Functions</vt:lpstr>
      <vt:lpstr>Conversion Functions</vt:lpstr>
      <vt:lpstr>Date Formats</vt:lpstr>
      <vt:lpstr>Date Functions</vt:lpstr>
      <vt:lpstr>   </vt:lpstr>
      <vt:lpstr>Practice Exercise</vt:lpstr>
      <vt:lpstr>Practice Exercise contd … </vt:lpstr>
      <vt:lpstr>Practice Exercise contd …</vt:lpstr>
      <vt:lpstr>PowerPoint Presentation</vt:lpstr>
      <vt:lpstr>SQL Join Expression Styles</vt:lpstr>
      <vt:lpstr>Inner Join </vt:lpstr>
      <vt:lpstr>Outer Join</vt:lpstr>
      <vt:lpstr>Additional JOIN clauses</vt:lpstr>
      <vt:lpstr>Practice 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Exercise</vt:lpstr>
      <vt:lpstr>PowerPoint Presentation</vt:lpstr>
      <vt:lpstr>Analytical Functions </vt:lpstr>
      <vt:lpstr>ROW_NUMBER</vt:lpstr>
      <vt:lpstr>ROW_NUMBER vs RANK vs DENSE_RANK</vt:lpstr>
      <vt:lpstr>Example Contd.. </vt:lpstr>
      <vt:lpstr>     </vt:lpstr>
      <vt:lpstr>LAST_VALUE</vt:lpstr>
      <vt:lpstr>LISTAGG</vt:lpstr>
      <vt:lpstr>Practice Exercise</vt:lpstr>
      <vt:lpstr>PowerPoint Presentation</vt:lpstr>
      <vt:lpstr>Subquery Overview</vt:lpstr>
      <vt:lpstr>IN Subquery Example</vt:lpstr>
      <vt:lpstr>HAVING Subquery Example</vt:lpstr>
      <vt:lpstr>Inline Subquery Example</vt:lpstr>
      <vt:lpstr>Correlated Subquery Example</vt:lpstr>
      <vt:lpstr>EXISTS and WITH clause</vt:lpstr>
      <vt:lpstr>Practice Exercise</vt:lpstr>
      <vt:lpstr>Practice Exercise contd …</vt:lpstr>
      <vt:lpstr>PowerPoint Presentation</vt:lpstr>
      <vt:lpstr>UNION</vt:lpstr>
      <vt:lpstr>UNION Example</vt:lpstr>
      <vt:lpstr>UNION ALL</vt:lpstr>
      <vt:lpstr>Intersect</vt:lpstr>
      <vt:lpstr>Minus</vt:lpstr>
      <vt:lpstr>Practice Exercise</vt:lpstr>
      <vt:lpstr>PowerPoint Presentation</vt:lpstr>
      <vt:lpstr>HIERARCHICAL Retrieval </vt:lpstr>
      <vt:lpstr>Nodes and Branches</vt:lpstr>
      <vt:lpstr>Examples: </vt:lpstr>
      <vt:lpstr>Practice Exercise</vt:lpstr>
      <vt:lpstr>PowerPoint Presentation</vt:lpstr>
      <vt:lpstr>PowerPoint Presentation</vt:lpstr>
      <vt:lpstr>Practice Exercise</vt:lpstr>
      <vt:lpstr>Practice Exercise Contd..</vt:lpstr>
      <vt:lpstr>PowerPoint Presentation</vt:lpstr>
      <vt:lpstr>Reference Material</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Mishra, Ratnesh</dc:creator>
  <cp:lastModifiedBy>Damodhar, Jangam</cp:lastModifiedBy>
  <cp:revision>33</cp:revision>
  <cp:lastPrinted>2014-06-25T02:16:22Z</cp:lastPrinted>
  <dcterms:created xsi:type="dcterms:W3CDTF">2017-11-13T10:34:27Z</dcterms:created>
  <dcterms:modified xsi:type="dcterms:W3CDTF">2023-10-28T20:18:54Z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0x01010014263E6F2B56D14089B53AC19E295D9D</vt:lpwstr>
  </property>
  <property fmtid="{D5CDD505-2E9C-101B-9397-08002B2CF9AE}" pid="3" name="MSIP_Label_ea60d57e-af5b-4752-ac57-3e4f28ca11dc_Enabled">
    <vt:lpwstr>true</vt:lpwstr>
  </property>
  <property fmtid="{D5CDD505-2E9C-101B-9397-08002B2CF9AE}" pid="4" name="MSIP_Label_ea60d57e-af5b-4752-ac57-3e4f28ca11dc_SetDate">
    <vt:lpwstr>2021-12-01T10:38:24Z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82d7c835-329e-494f-8162-13866366e86f</vt:lpwstr>
  </property>
  <property fmtid="{D5CDD505-2E9C-101B-9397-08002B2CF9AE}" pid="9" name="MSIP_Label_ea60d57e-af5b-4752-ac57-3e4f28ca11dc_ContentBits">
    <vt:lpwstr>0</vt:lpwstr>
  </property>
</Properties>
</file>